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1" r:id="rId2"/>
  </p:sldMasterIdLst>
  <p:notesMasterIdLst>
    <p:notesMasterId r:id="rId159"/>
  </p:notesMasterIdLst>
  <p:sldIdLst>
    <p:sldId id="256" r:id="rId3"/>
    <p:sldId id="549" r:id="rId4"/>
    <p:sldId id="600" r:id="rId5"/>
    <p:sldId id="1328" r:id="rId6"/>
    <p:sldId id="317" r:id="rId7"/>
    <p:sldId id="318" r:id="rId8"/>
    <p:sldId id="1329" r:id="rId9"/>
    <p:sldId id="319" r:id="rId10"/>
    <p:sldId id="331" r:id="rId11"/>
    <p:sldId id="1429" r:id="rId12"/>
    <p:sldId id="1197" r:id="rId13"/>
    <p:sldId id="305" r:id="rId14"/>
    <p:sldId id="307" r:id="rId15"/>
    <p:sldId id="322" r:id="rId16"/>
    <p:sldId id="323" r:id="rId17"/>
    <p:sldId id="328" r:id="rId18"/>
    <p:sldId id="324" r:id="rId19"/>
    <p:sldId id="325" r:id="rId20"/>
    <p:sldId id="1196" r:id="rId21"/>
    <p:sldId id="1256" r:id="rId22"/>
    <p:sldId id="1338" r:id="rId23"/>
    <p:sldId id="1343" r:id="rId24"/>
    <p:sldId id="1358" r:id="rId25"/>
    <p:sldId id="1359" r:id="rId26"/>
    <p:sldId id="1360" r:id="rId27"/>
    <p:sldId id="1361" r:id="rId28"/>
    <p:sldId id="1362" r:id="rId29"/>
    <p:sldId id="1363" r:id="rId30"/>
    <p:sldId id="1364" r:id="rId31"/>
    <p:sldId id="1216" r:id="rId32"/>
    <p:sldId id="1217" r:id="rId33"/>
    <p:sldId id="1221" r:id="rId34"/>
    <p:sldId id="1345" r:id="rId35"/>
    <p:sldId id="1368" r:id="rId36"/>
    <p:sldId id="1365" r:id="rId37"/>
    <p:sldId id="1366" r:id="rId38"/>
    <p:sldId id="1367" r:id="rId39"/>
    <p:sldId id="1369" r:id="rId40"/>
    <p:sldId id="1370" r:id="rId41"/>
    <p:sldId id="1262" r:id="rId42"/>
    <p:sldId id="383" r:id="rId43"/>
    <p:sldId id="1274" r:id="rId44"/>
    <p:sldId id="1275" r:id="rId45"/>
    <p:sldId id="1277" r:id="rId46"/>
    <p:sldId id="1276" r:id="rId47"/>
    <p:sldId id="1272" r:id="rId48"/>
    <p:sldId id="519" r:id="rId49"/>
    <p:sldId id="1278" r:id="rId50"/>
    <p:sldId id="1279" r:id="rId51"/>
    <p:sldId id="1280" r:id="rId52"/>
    <p:sldId id="1283" r:id="rId53"/>
    <p:sldId id="1327" r:id="rId54"/>
    <p:sldId id="522" r:id="rId55"/>
    <p:sldId id="1281" r:id="rId56"/>
    <p:sldId id="1282" r:id="rId57"/>
    <p:sldId id="523" r:id="rId58"/>
    <p:sldId id="524" r:id="rId59"/>
    <p:sldId id="1330" r:id="rId60"/>
    <p:sldId id="1341" r:id="rId61"/>
    <p:sldId id="1342" r:id="rId62"/>
    <p:sldId id="1346" r:id="rId63"/>
    <p:sldId id="1347" r:id="rId64"/>
    <p:sldId id="1351" r:id="rId65"/>
    <p:sldId id="1348" r:id="rId66"/>
    <p:sldId id="1349" r:id="rId67"/>
    <p:sldId id="1350" r:id="rId68"/>
    <p:sldId id="1354" r:id="rId69"/>
    <p:sldId id="1352" r:id="rId70"/>
    <p:sldId id="1353" r:id="rId71"/>
    <p:sldId id="1355" r:id="rId72"/>
    <p:sldId id="1357" r:id="rId73"/>
    <p:sldId id="1356" r:id="rId74"/>
    <p:sldId id="550" r:id="rId75"/>
    <p:sldId id="551" r:id="rId76"/>
    <p:sldId id="595" r:id="rId77"/>
    <p:sldId id="596" r:id="rId78"/>
    <p:sldId id="597" r:id="rId79"/>
    <p:sldId id="577" r:id="rId80"/>
    <p:sldId id="1425" r:id="rId81"/>
    <p:sldId id="578" r:id="rId82"/>
    <p:sldId id="1426" r:id="rId83"/>
    <p:sldId id="1387" r:id="rId84"/>
    <p:sldId id="1374" r:id="rId85"/>
    <p:sldId id="1392" r:id="rId86"/>
    <p:sldId id="1388" r:id="rId87"/>
    <p:sldId id="1389" r:id="rId88"/>
    <p:sldId id="1390" r:id="rId89"/>
    <p:sldId id="1393" r:id="rId90"/>
    <p:sldId id="1391" r:id="rId91"/>
    <p:sldId id="1424" r:id="rId92"/>
    <p:sldId id="1375" r:id="rId93"/>
    <p:sldId id="1376" r:id="rId94"/>
    <p:sldId id="1380" r:id="rId95"/>
    <p:sldId id="1377" r:id="rId96"/>
    <p:sldId id="1382" r:id="rId97"/>
    <p:sldId id="1383" r:id="rId98"/>
    <p:sldId id="1384" r:id="rId99"/>
    <p:sldId id="1386" r:id="rId100"/>
    <p:sldId id="587" r:id="rId101"/>
    <p:sldId id="554" r:id="rId102"/>
    <p:sldId id="1379" r:id="rId103"/>
    <p:sldId id="1394" r:id="rId104"/>
    <p:sldId id="556" r:id="rId105"/>
    <p:sldId id="1395" r:id="rId106"/>
    <p:sldId id="1396" r:id="rId107"/>
    <p:sldId id="1397" r:id="rId108"/>
    <p:sldId id="1403" r:id="rId109"/>
    <p:sldId id="1404" r:id="rId110"/>
    <p:sldId id="1399" r:id="rId111"/>
    <p:sldId id="1407" r:id="rId112"/>
    <p:sldId id="1408" r:id="rId113"/>
    <p:sldId id="1409" r:id="rId114"/>
    <p:sldId id="569" r:id="rId115"/>
    <p:sldId id="598" r:id="rId116"/>
    <p:sldId id="599" r:id="rId117"/>
    <p:sldId id="552" r:id="rId118"/>
    <p:sldId id="586" r:id="rId119"/>
    <p:sldId id="553" r:id="rId120"/>
    <p:sldId id="1372" r:id="rId121"/>
    <p:sldId id="1373" r:id="rId122"/>
    <p:sldId id="564" r:id="rId123"/>
    <p:sldId id="558" r:id="rId124"/>
    <p:sldId id="561" r:id="rId125"/>
    <p:sldId id="572" r:id="rId126"/>
    <p:sldId id="1410" r:id="rId127"/>
    <p:sldId id="1411" r:id="rId128"/>
    <p:sldId id="571" r:id="rId129"/>
    <p:sldId id="1412" r:id="rId130"/>
    <p:sldId id="592" r:id="rId131"/>
    <p:sldId id="1413" r:id="rId132"/>
    <p:sldId id="573" r:id="rId133"/>
    <p:sldId id="575" r:id="rId134"/>
    <p:sldId id="1414" r:id="rId135"/>
    <p:sldId id="1415" r:id="rId136"/>
    <p:sldId id="1416" r:id="rId137"/>
    <p:sldId id="1417" r:id="rId138"/>
    <p:sldId id="1427" r:id="rId139"/>
    <p:sldId id="1428" r:id="rId140"/>
    <p:sldId id="1419" r:id="rId141"/>
    <p:sldId id="347" r:id="rId142"/>
    <p:sldId id="346" r:id="rId143"/>
    <p:sldId id="1418" r:id="rId144"/>
    <p:sldId id="1420" r:id="rId145"/>
    <p:sldId id="348" r:id="rId146"/>
    <p:sldId id="1421" r:id="rId147"/>
    <p:sldId id="1422" r:id="rId148"/>
    <p:sldId id="576" r:id="rId149"/>
    <p:sldId id="579" r:id="rId150"/>
    <p:sldId id="593" r:id="rId151"/>
    <p:sldId id="594" r:id="rId152"/>
    <p:sldId id="1423" r:id="rId153"/>
    <p:sldId id="580" r:id="rId154"/>
    <p:sldId id="582" r:id="rId155"/>
    <p:sldId id="583" r:id="rId156"/>
    <p:sldId id="584" r:id="rId157"/>
    <p:sldId id="585" r:id="rId158"/>
  </p:sldIdLst>
  <p:sldSz cx="9144000" cy="5143500" type="screen16x9"/>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8B79BA-DD2B-4624-900B-828497695DDA}">
          <p14:sldIdLst>
            <p14:sldId id="256"/>
            <p14:sldId id="549"/>
            <p14:sldId id="600"/>
            <p14:sldId id="1328"/>
            <p14:sldId id="317"/>
            <p14:sldId id="318"/>
            <p14:sldId id="1329"/>
            <p14:sldId id="319"/>
            <p14:sldId id="331"/>
            <p14:sldId id="1429"/>
            <p14:sldId id="1197"/>
            <p14:sldId id="305"/>
            <p14:sldId id="307"/>
            <p14:sldId id="322"/>
            <p14:sldId id="323"/>
            <p14:sldId id="328"/>
            <p14:sldId id="324"/>
            <p14:sldId id="325"/>
            <p14:sldId id="1196"/>
            <p14:sldId id="1256"/>
            <p14:sldId id="1338"/>
            <p14:sldId id="1343"/>
            <p14:sldId id="1358"/>
            <p14:sldId id="1359"/>
            <p14:sldId id="1360"/>
            <p14:sldId id="1361"/>
            <p14:sldId id="1362"/>
            <p14:sldId id="1363"/>
            <p14:sldId id="1364"/>
            <p14:sldId id="1216"/>
            <p14:sldId id="1217"/>
            <p14:sldId id="1221"/>
            <p14:sldId id="1345"/>
            <p14:sldId id="1368"/>
            <p14:sldId id="1365"/>
            <p14:sldId id="1366"/>
            <p14:sldId id="1367"/>
            <p14:sldId id="1369"/>
            <p14:sldId id="1370"/>
            <p14:sldId id="1262"/>
            <p14:sldId id="383"/>
            <p14:sldId id="1274"/>
            <p14:sldId id="1275"/>
            <p14:sldId id="1277"/>
            <p14:sldId id="1276"/>
            <p14:sldId id="1272"/>
            <p14:sldId id="519"/>
            <p14:sldId id="1278"/>
            <p14:sldId id="1279"/>
            <p14:sldId id="1280"/>
            <p14:sldId id="1283"/>
            <p14:sldId id="1327"/>
            <p14:sldId id="522"/>
            <p14:sldId id="1281"/>
            <p14:sldId id="1282"/>
            <p14:sldId id="523"/>
            <p14:sldId id="524"/>
            <p14:sldId id="1330"/>
            <p14:sldId id="1341"/>
            <p14:sldId id="1342"/>
            <p14:sldId id="1346"/>
            <p14:sldId id="1347"/>
            <p14:sldId id="1351"/>
            <p14:sldId id="1348"/>
            <p14:sldId id="1349"/>
            <p14:sldId id="1350"/>
            <p14:sldId id="1354"/>
            <p14:sldId id="1352"/>
            <p14:sldId id="1353"/>
            <p14:sldId id="1355"/>
            <p14:sldId id="1357"/>
            <p14:sldId id="1356"/>
            <p14:sldId id="550"/>
            <p14:sldId id="551"/>
            <p14:sldId id="595"/>
            <p14:sldId id="596"/>
            <p14:sldId id="597"/>
            <p14:sldId id="577"/>
            <p14:sldId id="1425"/>
            <p14:sldId id="578"/>
            <p14:sldId id="1426"/>
            <p14:sldId id="1387"/>
            <p14:sldId id="1374"/>
            <p14:sldId id="1392"/>
            <p14:sldId id="1388"/>
            <p14:sldId id="1389"/>
            <p14:sldId id="1390"/>
            <p14:sldId id="1393"/>
            <p14:sldId id="1391"/>
            <p14:sldId id="1424"/>
            <p14:sldId id="1375"/>
            <p14:sldId id="1376"/>
            <p14:sldId id="1380"/>
            <p14:sldId id="1377"/>
            <p14:sldId id="1382"/>
            <p14:sldId id="1383"/>
            <p14:sldId id="1384"/>
            <p14:sldId id="1386"/>
            <p14:sldId id="587"/>
            <p14:sldId id="554"/>
            <p14:sldId id="1379"/>
            <p14:sldId id="1394"/>
            <p14:sldId id="556"/>
            <p14:sldId id="1395"/>
            <p14:sldId id="1396"/>
            <p14:sldId id="1397"/>
            <p14:sldId id="1403"/>
            <p14:sldId id="1404"/>
            <p14:sldId id="1399"/>
            <p14:sldId id="1407"/>
            <p14:sldId id="1408"/>
            <p14:sldId id="1409"/>
            <p14:sldId id="569"/>
            <p14:sldId id="598"/>
            <p14:sldId id="599"/>
            <p14:sldId id="552"/>
            <p14:sldId id="586"/>
            <p14:sldId id="553"/>
            <p14:sldId id="1372"/>
            <p14:sldId id="1373"/>
            <p14:sldId id="564"/>
            <p14:sldId id="558"/>
            <p14:sldId id="561"/>
            <p14:sldId id="572"/>
            <p14:sldId id="1410"/>
            <p14:sldId id="1411"/>
            <p14:sldId id="571"/>
            <p14:sldId id="1412"/>
            <p14:sldId id="592"/>
            <p14:sldId id="1413"/>
            <p14:sldId id="573"/>
            <p14:sldId id="575"/>
            <p14:sldId id="1414"/>
            <p14:sldId id="1415"/>
            <p14:sldId id="1416"/>
            <p14:sldId id="1417"/>
            <p14:sldId id="1427"/>
            <p14:sldId id="1428"/>
            <p14:sldId id="1419"/>
            <p14:sldId id="347"/>
            <p14:sldId id="346"/>
            <p14:sldId id="1418"/>
            <p14:sldId id="1420"/>
            <p14:sldId id="348"/>
            <p14:sldId id="1421"/>
            <p14:sldId id="1422"/>
            <p14:sldId id="576"/>
            <p14:sldId id="579"/>
            <p14:sldId id="593"/>
            <p14:sldId id="594"/>
            <p14:sldId id="1423"/>
            <p14:sldId id="580"/>
            <p14:sldId id="582"/>
            <p14:sldId id="583"/>
            <p14:sldId id="584"/>
            <p14:sldId id="5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p:normalViewPr>
  <p:slideViewPr>
    <p:cSldViewPr snapToGrid="0">
      <p:cViewPr varScale="1">
        <p:scale>
          <a:sx n="150" d="100"/>
          <a:sy n="150" d="100"/>
        </p:scale>
        <p:origin x="456" y="126"/>
      </p:cViewPr>
      <p:guideLst/>
    </p:cSldViewPr>
  </p:slideViewPr>
  <p:notesTextViewPr>
    <p:cViewPr>
      <p:scale>
        <a:sx n="1" d="1"/>
        <a:sy n="1" d="1"/>
      </p:scale>
      <p:origin x="0" y="0"/>
    </p:cViewPr>
  </p:notesTextViewPr>
  <p:sorterViewPr>
    <p:cViewPr varScale="1">
      <p:scale>
        <a:sx n="1" d="1"/>
        <a:sy n="1" d="1"/>
      </p:scale>
      <p:origin x="0" y="-2448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77857F1F-3077-4C04-B02F-BC6BF4EC4E2E}" type="datetimeFigureOut">
              <a:rPr lang="en-US" smtClean="0"/>
              <a:t>7/7/2022</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CF27E492-80B9-45AB-9D23-DC7470B5AB3B}" type="slidenum">
              <a:rPr lang="en-US" smtClean="0"/>
              <a:t>‹#›</a:t>
            </a:fld>
            <a:endParaRPr lang="en-US"/>
          </a:p>
        </p:txBody>
      </p:sp>
    </p:spTree>
    <p:extLst>
      <p:ext uri="{BB962C8B-B14F-4D97-AF65-F5344CB8AC3E}">
        <p14:creationId xmlns:p14="http://schemas.microsoft.com/office/powerpoint/2010/main" val="354386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61BB2A-F643-4BC4-A7C3-7339FD5A6B19}" type="slidenum">
              <a:rPr lang="en-US" smtClean="0"/>
              <a:pPr/>
              <a:t>‹#›</a:t>
            </a:fld>
            <a:endParaRPr lang="en-US" dirty="0"/>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209926410"/>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361705-BF82-4637-BD55-B46A2B54A32A}" type="slidenum">
              <a:rPr lang="en-US" smtClean="0"/>
              <a:pPr/>
              <a:t>‹#›</a:t>
            </a:fld>
            <a:endParaRPr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376247445"/>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061" r="33611" b="20040"/>
          <a:stretch/>
        </p:blipFill>
        <p:spPr>
          <a:xfrm>
            <a:off x="4539886" y="24429"/>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dirty="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64AF079-AFEF-4AAD-9A66-054A36321A55}"/>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E1736263-32BB-4301-A8D5-C225D67721DD}"/>
              </a:ext>
            </a:extLst>
          </p:cNvPr>
          <p:cNvSpPr>
            <a:spLocks noGrp="1" noChangeArrowheads="1"/>
          </p:cNvSpPr>
          <p:nvPr>
            <p:ph type="ftr" sz="quarter" idx="11"/>
          </p:nvPr>
        </p:nvSpPr>
        <p:spPr>
          <a:ln/>
        </p:spPr>
        <p:txBody>
          <a:bodyPr/>
          <a:lstStyle>
            <a:lvl1pPr>
              <a:defRPr/>
            </a:lvl1pPr>
          </a:lstStyle>
          <a:p>
            <a:pPr>
              <a:defRPr/>
            </a:pPr>
            <a:r>
              <a:rPr lang="en-GB" altLang="en-US"/>
              <a:t>Introduction to R</a:t>
            </a:r>
          </a:p>
        </p:txBody>
      </p:sp>
      <p:sp>
        <p:nvSpPr>
          <p:cNvPr id="6" name="Rectangle 6">
            <a:extLst>
              <a:ext uri="{FF2B5EF4-FFF2-40B4-BE49-F238E27FC236}">
                <a16:creationId xmlns:a16="http://schemas.microsoft.com/office/drawing/2014/main" id="{5F3D3443-6254-4903-AC04-7D597A60C7E1}"/>
              </a:ext>
            </a:extLst>
          </p:cNvPr>
          <p:cNvSpPr>
            <a:spLocks noGrp="1" noChangeArrowheads="1"/>
          </p:cNvSpPr>
          <p:nvPr>
            <p:ph type="sldNum" sz="quarter" idx="12"/>
          </p:nvPr>
        </p:nvSpPr>
        <p:spPr>
          <a:ln/>
        </p:spPr>
        <p:txBody>
          <a:bodyPr/>
          <a:lstStyle>
            <a:lvl1pPr>
              <a:defRPr/>
            </a:lvl1pPr>
          </a:lstStyle>
          <a:p>
            <a:pPr>
              <a:defRPr/>
            </a:pPr>
            <a:fld id="{38A2D05B-EBEB-4117-B71D-74D75D30D3E7}" type="slidenum">
              <a:rPr lang="en-GB" altLang="en-US"/>
              <a:pPr>
                <a:defRPr/>
              </a:pPr>
              <a:t>‹#›</a:t>
            </a:fld>
            <a:endParaRPr lang="en-GB" altLang="en-US"/>
          </a:p>
        </p:txBody>
      </p:sp>
    </p:spTree>
    <p:extLst>
      <p:ext uri="{BB962C8B-B14F-4D97-AF65-F5344CB8AC3E}">
        <p14:creationId xmlns:p14="http://schemas.microsoft.com/office/powerpoint/2010/main" val="337670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1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6"/>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95" r:id="rId13"/>
    <p:sldLayoutId id="214748379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5"/>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 id="214748379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01.png"/><Relationship Id="rId7" Type="http://schemas.openxmlformats.org/officeDocument/2006/relationships/image" Target="../media/image190.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67.png"/><Relationship Id="rId9" Type="http://schemas.openxmlformats.org/officeDocument/2006/relationships/image" Target="../media/image211.png"/></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video" Target="https://www.youtube.com/embed/d3_04o1BkGk?feature=oembed" TargetMode="External"/><Relationship Id="rId4" Type="http://schemas.openxmlformats.org/officeDocument/2006/relationships/image" Target="../media/image6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61.png"/><Relationship Id="rId4" Type="http://schemas.openxmlformats.org/officeDocument/2006/relationships/image" Target="../media/image69.png"/><Relationship Id="rId9" Type="http://schemas.openxmlformats.org/officeDocument/2006/relationships/image" Target="../media/image211.png"/></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410.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400.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13" Type="http://schemas.openxmlformats.org/officeDocument/2006/relationships/image" Target="../media/image77.png"/><Relationship Id="rId3" Type="http://schemas.openxmlformats.org/officeDocument/2006/relationships/image" Target="../media/image70.png"/><Relationship Id="rId12"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3.xml"/><Relationship Id="rId11" Type="http://schemas.openxmlformats.org/officeDocument/2006/relationships/image" Target="../media/image75.png"/><Relationship Id="rId10" Type="http://schemas.openxmlformats.org/officeDocument/2006/relationships/image" Target="../media/image61.png"/><Relationship Id="rId4" Type="http://schemas.openxmlformats.org/officeDocument/2006/relationships/image" Target="../media/image71.png"/><Relationship Id="rId9" Type="http://schemas.openxmlformats.org/officeDocument/2006/relationships/image" Target="../media/image211.png"/><Relationship Id="rId14" Type="http://schemas.openxmlformats.org/officeDocument/2006/relationships/image" Target="../media/image78.png"/></Relationships>
</file>

<file path=ppt/slides/_rels/slide9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p:txBody>
          <a:bodyPr/>
          <a:lstStyle/>
          <a:p>
            <a:r>
              <a:rPr lang="en-US" dirty="0"/>
              <a:t>ISE-529 Predictive Analytics</a:t>
            </a:r>
          </a:p>
        </p:txBody>
      </p:sp>
      <p:sp>
        <p:nvSpPr>
          <p:cNvPr id="3" name="Text Placeholder 2">
            <a:extLst>
              <a:ext uri="{FF2B5EF4-FFF2-40B4-BE49-F238E27FC236}">
                <a16:creationId xmlns:a16="http://schemas.microsoft.com/office/drawing/2014/main" id="{7CB5983F-48B7-484D-95A4-081A3A2C9B70}"/>
              </a:ext>
            </a:extLst>
          </p:cNvPr>
          <p:cNvSpPr>
            <a:spLocks noGrp="1"/>
          </p:cNvSpPr>
          <p:nvPr>
            <p:ph type="body" sz="quarter" idx="11"/>
          </p:nvPr>
        </p:nvSpPr>
        <p:spPr/>
        <p:txBody>
          <a:bodyPr/>
          <a:lstStyle/>
          <a:p>
            <a:r>
              <a:rPr lang="en-US" dirty="0"/>
              <a:t>Module 2:  Modeling Introduction</a:t>
            </a:r>
          </a:p>
        </p:txBody>
      </p:sp>
      <p:sp>
        <p:nvSpPr>
          <p:cNvPr id="4" name="TextBox 3">
            <a:extLst>
              <a:ext uri="{FF2B5EF4-FFF2-40B4-BE49-F238E27FC236}">
                <a16:creationId xmlns:a16="http://schemas.microsoft.com/office/drawing/2014/main" id="{57829FD4-F4F8-498A-B7BE-5FDFF31CC03E}"/>
              </a:ext>
            </a:extLst>
          </p:cNvPr>
          <p:cNvSpPr txBox="1"/>
          <p:nvPr/>
        </p:nvSpPr>
        <p:spPr>
          <a:xfrm>
            <a:off x="1758950" y="3409950"/>
            <a:ext cx="4546600" cy="369332"/>
          </a:xfrm>
          <a:prstGeom prst="rect">
            <a:avLst/>
          </a:prstGeom>
          <a:noFill/>
        </p:spPr>
        <p:txBody>
          <a:bodyPr wrap="square" rtlCol="0">
            <a:spAutoFit/>
          </a:bodyPr>
          <a:lstStyle/>
          <a:p>
            <a:pPr algn="l"/>
            <a:r>
              <a:rPr lang="en-US" dirty="0">
                <a:solidFill>
                  <a:schemeClr val="bg1"/>
                </a:solidFill>
                <a:latin typeface="+mj-lt"/>
              </a:rPr>
              <a:t>Primary text:  ISLR, Chapters 1,2</a:t>
            </a:r>
          </a:p>
        </p:txBody>
      </p:sp>
      <p:pic>
        <p:nvPicPr>
          <p:cNvPr id="6" name="Picture 5">
            <a:extLst>
              <a:ext uri="{FF2B5EF4-FFF2-40B4-BE49-F238E27FC236}">
                <a16:creationId xmlns:a16="http://schemas.microsoft.com/office/drawing/2014/main" id="{FC2CD387-9453-4B47-8349-4D5894B73C9A}"/>
              </a:ext>
            </a:extLst>
          </p:cNvPr>
          <p:cNvPicPr>
            <a:picLocks noChangeAspect="1"/>
          </p:cNvPicPr>
          <p:nvPr/>
        </p:nvPicPr>
        <p:blipFill>
          <a:blip r:embed="rId2"/>
          <a:stretch>
            <a:fillRect/>
          </a:stretch>
        </p:blipFill>
        <p:spPr>
          <a:xfrm>
            <a:off x="6968241" y="2149991"/>
            <a:ext cx="1873250" cy="2889250"/>
          </a:xfrm>
          <a:prstGeom prst="rect">
            <a:avLst/>
          </a:prstGeom>
        </p:spPr>
      </p:pic>
    </p:spTree>
    <p:extLst>
      <p:ext uri="{BB962C8B-B14F-4D97-AF65-F5344CB8AC3E}">
        <p14:creationId xmlns:p14="http://schemas.microsoft.com/office/powerpoint/2010/main" val="24470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B34E-2C95-4288-A6F3-8AE8A830482F}"/>
              </a:ext>
            </a:extLst>
          </p:cNvPr>
          <p:cNvSpPr>
            <a:spLocks noGrp="1"/>
          </p:cNvSpPr>
          <p:nvPr>
            <p:ph type="title"/>
          </p:nvPr>
        </p:nvSpPr>
        <p:spPr/>
        <p:txBody>
          <a:bodyPr>
            <a:normAutofit fontScale="90000"/>
          </a:bodyPr>
          <a:lstStyle/>
          <a:p>
            <a:r>
              <a:rPr lang="en-US" dirty="0"/>
              <a:t>Attribute Types - Examples</a:t>
            </a:r>
          </a:p>
        </p:txBody>
      </p:sp>
      <p:sp>
        <p:nvSpPr>
          <p:cNvPr id="3" name="Slide Number Placeholder 2">
            <a:extLst>
              <a:ext uri="{FF2B5EF4-FFF2-40B4-BE49-F238E27FC236}">
                <a16:creationId xmlns:a16="http://schemas.microsoft.com/office/drawing/2014/main" id="{8D2811F0-1F25-4A6D-8E1D-520245B4D9D2}"/>
              </a:ext>
            </a:extLst>
          </p:cNvPr>
          <p:cNvSpPr>
            <a:spLocks noGrp="1"/>
          </p:cNvSpPr>
          <p:nvPr>
            <p:ph type="sldNum" sz="quarter" idx="12"/>
          </p:nvPr>
        </p:nvSpPr>
        <p:spPr/>
        <p:txBody>
          <a:bodyPr/>
          <a:lstStyle/>
          <a:p>
            <a:fld id="{6E61BB2A-F643-4BC4-A7C3-7339FD5A6B19}" type="slidenum">
              <a:rPr lang="en-US" smtClean="0"/>
              <a:pPr/>
              <a:t>10</a:t>
            </a:fld>
            <a:endParaRPr lang="en-US"/>
          </a:p>
        </p:txBody>
      </p:sp>
      <p:sp>
        <p:nvSpPr>
          <p:cNvPr id="4" name="Content Placeholder 3">
            <a:extLst>
              <a:ext uri="{FF2B5EF4-FFF2-40B4-BE49-F238E27FC236}">
                <a16:creationId xmlns:a16="http://schemas.microsoft.com/office/drawing/2014/main" id="{81B6275B-04E2-43B5-907E-D38665AFBBCA}"/>
              </a:ext>
            </a:extLst>
          </p:cNvPr>
          <p:cNvSpPr>
            <a:spLocks noGrp="1"/>
          </p:cNvSpPr>
          <p:nvPr>
            <p:ph sz="quarter" idx="1"/>
          </p:nvPr>
        </p:nvSpPr>
        <p:spPr>
          <a:xfrm>
            <a:off x="457200" y="731044"/>
            <a:ext cx="8503920" cy="4305776"/>
          </a:xfrm>
        </p:spPr>
        <p:txBody>
          <a:bodyPr>
            <a:normAutofit/>
          </a:bodyPr>
          <a:lstStyle/>
          <a:p>
            <a:pPr marL="0" indent="0">
              <a:buNone/>
            </a:pPr>
            <a:r>
              <a:rPr lang="en-US" sz="1400" dirty="0"/>
              <a:t>The attributes below are contained in a database of books published in the last 25 years.  For each attribute, identify whether it is a measure or a category and then for the measures whether it is of type interval or ratio and for the categories whether it is of type ordinal or nominal:</a:t>
            </a:r>
          </a:p>
          <a:p>
            <a:pPr marL="0" indent="0">
              <a:buNone/>
            </a:pPr>
            <a:endParaRPr lang="en-US" sz="1200" dirty="0"/>
          </a:p>
          <a:p>
            <a:pPr marL="0" indent="0">
              <a:buNone/>
            </a:pPr>
            <a:endParaRPr lang="en-US" sz="1200" dirty="0"/>
          </a:p>
        </p:txBody>
      </p:sp>
      <p:graphicFrame>
        <p:nvGraphicFramePr>
          <p:cNvPr id="5" name="Table 5">
            <a:extLst>
              <a:ext uri="{FF2B5EF4-FFF2-40B4-BE49-F238E27FC236}">
                <a16:creationId xmlns:a16="http://schemas.microsoft.com/office/drawing/2014/main" id="{2A3ACB65-6A27-44E6-A164-EF4FDA62B683}"/>
              </a:ext>
            </a:extLst>
          </p:cNvPr>
          <p:cNvGraphicFramePr>
            <a:graphicFrameLocks noGrp="1"/>
          </p:cNvGraphicFramePr>
          <p:nvPr/>
        </p:nvGraphicFramePr>
        <p:xfrm>
          <a:off x="1855470" y="1585436"/>
          <a:ext cx="5829300" cy="3284220"/>
        </p:xfrm>
        <a:graphic>
          <a:graphicData uri="http://schemas.openxmlformats.org/drawingml/2006/table">
            <a:tbl>
              <a:tblPr firstRow="1" bandRow="1">
                <a:tableStyleId>{D7AC3CCA-C797-4891-BE02-D94E43425B78}</a:tableStyleId>
              </a:tblPr>
              <a:tblGrid>
                <a:gridCol w="2400300">
                  <a:extLst>
                    <a:ext uri="{9D8B030D-6E8A-4147-A177-3AD203B41FA5}">
                      <a16:colId xmlns:a16="http://schemas.microsoft.com/office/drawing/2014/main" val="1503838016"/>
                    </a:ext>
                  </a:extLst>
                </a:gridCol>
                <a:gridCol w="1600200">
                  <a:extLst>
                    <a:ext uri="{9D8B030D-6E8A-4147-A177-3AD203B41FA5}">
                      <a16:colId xmlns:a16="http://schemas.microsoft.com/office/drawing/2014/main" val="371753483"/>
                    </a:ext>
                  </a:extLst>
                </a:gridCol>
                <a:gridCol w="1828800">
                  <a:extLst>
                    <a:ext uri="{9D8B030D-6E8A-4147-A177-3AD203B41FA5}">
                      <a16:colId xmlns:a16="http://schemas.microsoft.com/office/drawing/2014/main" val="2955615955"/>
                    </a:ext>
                  </a:extLst>
                </a:gridCol>
              </a:tblGrid>
              <a:tr h="388620">
                <a:tc>
                  <a:txBody>
                    <a:bodyPr/>
                    <a:lstStyle/>
                    <a:p>
                      <a:r>
                        <a:rPr lang="en-US" sz="1100" dirty="0"/>
                        <a:t>Attribute</a:t>
                      </a:r>
                      <a:endParaRPr lang="en-US" sz="1100" dirty="0">
                        <a:solidFill>
                          <a:schemeClr val="bg1"/>
                        </a:solidFill>
                      </a:endParaRPr>
                    </a:p>
                  </a:txBody>
                  <a:tcPr marL="68580" marR="68580" marT="34290" marB="34290"/>
                </a:tc>
                <a:tc>
                  <a:txBody>
                    <a:bodyPr/>
                    <a:lstStyle/>
                    <a:p>
                      <a:r>
                        <a:rPr lang="en-US" sz="1100" dirty="0"/>
                        <a:t>Category/Measure</a:t>
                      </a:r>
                      <a:endParaRPr lang="en-US" sz="1100" dirty="0">
                        <a:solidFill>
                          <a:schemeClr val="bg1"/>
                        </a:solidFill>
                      </a:endParaRPr>
                    </a:p>
                  </a:txBody>
                  <a:tcPr marL="68580" marR="68580" marT="34290" marB="34290"/>
                </a:tc>
                <a:tc>
                  <a:txBody>
                    <a:bodyPr/>
                    <a:lstStyle/>
                    <a:p>
                      <a:r>
                        <a:rPr lang="en-US" sz="1100" dirty="0"/>
                        <a:t>Interval/Ratio</a:t>
                      </a:r>
                      <a:br>
                        <a:rPr lang="en-US" sz="1100" dirty="0"/>
                      </a:br>
                      <a:r>
                        <a:rPr lang="en-US" sz="1100" dirty="0"/>
                        <a:t>Nominal/Ordinal</a:t>
                      </a:r>
                      <a:endParaRPr lang="en-US" sz="1100" dirty="0">
                        <a:solidFill>
                          <a:schemeClr val="bg1"/>
                        </a:solidFill>
                      </a:endParaRPr>
                    </a:p>
                  </a:txBody>
                  <a:tcPr marL="68580" marR="68580" marT="34290" marB="34290"/>
                </a:tc>
                <a:extLst>
                  <a:ext uri="{0D108BD9-81ED-4DB2-BD59-A6C34878D82A}">
                    <a16:rowId xmlns:a16="http://schemas.microsoft.com/office/drawing/2014/main" val="3421257673"/>
                  </a:ext>
                </a:extLst>
              </a:tr>
              <a:tr h="278130">
                <a:tc>
                  <a:txBody>
                    <a:bodyPr/>
                    <a:lstStyle/>
                    <a:p>
                      <a:r>
                        <a:rPr lang="en-US" sz="1100" dirty="0"/>
                        <a:t>Title</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Category</a:t>
                      </a:r>
                    </a:p>
                  </a:txBody>
                  <a:tcPr/>
                </a:tc>
                <a:tc>
                  <a:txBody>
                    <a:bodyPr/>
                    <a:lstStyle/>
                    <a:p>
                      <a:r>
                        <a:rPr lang="en-US" sz="1100" dirty="0"/>
                        <a:t>Nominal</a:t>
                      </a:r>
                    </a:p>
                  </a:txBody>
                  <a:tcPr/>
                </a:tc>
                <a:extLst>
                  <a:ext uri="{0D108BD9-81ED-4DB2-BD59-A6C34878D82A}">
                    <a16:rowId xmlns:a16="http://schemas.microsoft.com/office/drawing/2014/main" val="3761339307"/>
                  </a:ext>
                </a:extLst>
              </a:tr>
              <a:tr h="278130">
                <a:tc>
                  <a:txBody>
                    <a:bodyPr/>
                    <a:lstStyle/>
                    <a:p>
                      <a:r>
                        <a:rPr lang="en-US" sz="1100" dirty="0"/>
                        <a:t>Author</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Category</a:t>
                      </a:r>
                    </a:p>
                  </a:txBody>
                  <a:tcPr/>
                </a:tc>
                <a:tc>
                  <a:txBody>
                    <a:bodyPr/>
                    <a:lstStyle/>
                    <a:p>
                      <a:r>
                        <a:rPr lang="en-US" sz="1100" dirty="0"/>
                        <a:t>Nominal</a:t>
                      </a:r>
                    </a:p>
                  </a:txBody>
                  <a:tcPr/>
                </a:tc>
                <a:extLst>
                  <a:ext uri="{0D108BD9-81ED-4DB2-BD59-A6C34878D82A}">
                    <a16:rowId xmlns:a16="http://schemas.microsoft.com/office/drawing/2014/main" val="1648468347"/>
                  </a:ext>
                </a:extLst>
              </a:tr>
              <a:tr h="388620">
                <a:tc>
                  <a:txBody>
                    <a:bodyPr/>
                    <a:lstStyle/>
                    <a:p>
                      <a:r>
                        <a:rPr lang="en-US" sz="1100" dirty="0"/>
                        <a:t>ISBN Number (unique alphanumeric identifier)</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Category</a:t>
                      </a:r>
                    </a:p>
                  </a:txBody>
                  <a:tcPr/>
                </a:tc>
                <a:tc>
                  <a:txBody>
                    <a:bodyPr/>
                    <a:lstStyle/>
                    <a:p>
                      <a:r>
                        <a:rPr lang="en-US" sz="1100" dirty="0"/>
                        <a:t>Nominal</a:t>
                      </a:r>
                    </a:p>
                  </a:txBody>
                  <a:tcPr/>
                </a:tc>
                <a:extLst>
                  <a:ext uri="{0D108BD9-81ED-4DB2-BD59-A6C34878D82A}">
                    <a16:rowId xmlns:a16="http://schemas.microsoft.com/office/drawing/2014/main" val="3134907985"/>
                  </a:ext>
                </a:extLst>
              </a:tr>
              <a:tr h="278130">
                <a:tc>
                  <a:txBody>
                    <a:bodyPr/>
                    <a:lstStyle/>
                    <a:p>
                      <a:r>
                        <a:rPr lang="en-US" sz="1100" dirty="0"/>
                        <a:t>Year of Publication</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Category or Measure</a:t>
                      </a:r>
                    </a:p>
                  </a:txBody>
                  <a:tcPr/>
                </a:tc>
                <a:tc>
                  <a:txBody>
                    <a:bodyPr/>
                    <a:lstStyle/>
                    <a:p>
                      <a:r>
                        <a:rPr lang="en-US" sz="1100" dirty="0"/>
                        <a:t>Nominal or Interval</a:t>
                      </a:r>
                    </a:p>
                  </a:txBody>
                  <a:tcPr/>
                </a:tc>
                <a:extLst>
                  <a:ext uri="{0D108BD9-81ED-4DB2-BD59-A6C34878D82A}">
                    <a16:rowId xmlns:a16="http://schemas.microsoft.com/office/drawing/2014/main" val="3574276611"/>
                  </a:ext>
                </a:extLst>
              </a:tr>
              <a:tr h="278130">
                <a:tc>
                  <a:txBody>
                    <a:bodyPr/>
                    <a:lstStyle/>
                    <a:p>
                      <a:r>
                        <a:rPr lang="en-US" sz="1100" dirty="0"/>
                        <a:t>Number Sold</a:t>
                      </a:r>
                      <a:endParaRPr lang="en-US" sz="1100" dirty="0">
                        <a:solidFill>
                          <a:schemeClr val="bg1"/>
                        </a:solidFill>
                      </a:endParaRPr>
                    </a:p>
                  </a:txBody>
                  <a:tcPr marL="68580" marR="68580" marT="34290" marB="34290"/>
                </a:tc>
                <a:tc>
                  <a:txBody>
                    <a:bodyPr/>
                    <a:lstStyle/>
                    <a:p>
                      <a:r>
                        <a:rPr lang="en-US" sz="1100" dirty="0"/>
                        <a:t>Measure</a:t>
                      </a:r>
                    </a:p>
                  </a:txBody>
                  <a:tcPr/>
                </a:tc>
                <a:tc>
                  <a:txBody>
                    <a:bodyPr/>
                    <a:lstStyle/>
                    <a:p>
                      <a:r>
                        <a:rPr lang="en-US" sz="1100" dirty="0"/>
                        <a:t>Ratio</a:t>
                      </a:r>
                    </a:p>
                  </a:txBody>
                  <a:tcPr/>
                </a:tc>
                <a:extLst>
                  <a:ext uri="{0D108BD9-81ED-4DB2-BD59-A6C34878D82A}">
                    <a16:rowId xmlns:a16="http://schemas.microsoft.com/office/drawing/2014/main" val="2659950176"/>
                  </a:ext>
                </a:extLst>
              </a:tr>
              <a:tr h="278130">
                <a:tc>
                  <a:txBody>
                    <a:bodyPr/>
                    <a:lstStyle/>
                    <a:p>
                      <a:r>
                        <a:rPr lang="en-US" sz="1100" dirty="0"/>
                        <a:t>Genre (fiction, science, history, etc.)</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Category</a:t>
                      </a:r>
                    </a:p>
                  </a:txBody>
                  <a:tcPr/>
                </a:tc>
                <a:tc>
                  <a:txBody>
                    <a:bodyPr/>
                    <a:lstStyle/>
                    <a:p>
                      <a:r>
                        <a:rPr lang="en-US" sz="1100" dirty="0"/>
                        <a:t>Nominal</a:t>
                      </a:r>
                    </a:p>
                  </a:txBody>
                  <a:tcPr/>
                </a:tc>
                <a:extLst>
                  <a:ext uri="{0D108BD9-81ED-4DB2-BD59-A6C34878D82A}">
                    <a16:rowId xmlns:a16="http://schemas.microsoft.com/office/drawing/2014/main" val="1040483768"/>
                  </a:ext>
                </a:extLst>
              </a:tr>
              <a:tr h="278130">
                <a:tc>
                  <a:txBody>
                    <a:bodyPr/>
                    <a:lstStyle/>
                    <a:p>
                      <a:r>
                        <a:rPr lang="en-US" sz="1100" dirty="0"/>
                        <a:t>Number of pages</a:t>
                      </a:r>
                      <a:endParaRPr lang="en-US" sz="1100" dirty="0">
                        <a:solidFill>
                          <a:schemeClr val="bg1"/>
                        </a:solidFill>
                      </a:endParaRPr>
                    </a:p>
                  </a:txBody>
                  <a:tcPr marL="68580" marR="68580" marT="34290" marB="34290"/>
                </a:tc>
                <a:tc>
                  <a:txBody>
                    <a:bodyPr/>
                    <a:lstStyle/>
                    <a:p>
                      <a:r>
                        <a:rPr lang="en-US" sz="1100" dirty="0"/>
                        <a:t>Measure</a:t>
                      </a:r>
                    </a:p>
                  </a:txBody>
                  <a:tcPr/>
                </a:tc>
                <a:tc>
                  <a:txBody>
                    <a:bodyPr/>
                    <a:lstStyle/>
                    <a:p>
                      <a:r>
                        <a:rPr lang="en-US" sz="1100" dirty="0"/>
                        <a:t>Ratio</a:t>
                      </a:r>
                    </a:p>
                  </a:txBody>
                  <a:tcPr/>
                </a:tc>
                <a:extLst>
                  <a:ext uri="{0D108BD9-81ED-4DB2-BD59-A6C34878D82A}">
                    <a16:rowId xmlns:a16="http://schemas.microsoft.com/office/drawing/2014/main" val="3819071657"/>
                  </a:ext>
                </a:extLst>
              </a:tr>
              <a:tr h="388620">
                <a:tc>
                  <a:txBody>
                    <a:bodyPr/>
                    <a:lstStyle/>
                    <a:p>
                      <a:r>
                        <a:rPr lang="en-US" sz="1100" dirty="0"/>
                        <a:t>Average user review (Excellent, Good, Fair, Poor)</a:t>
                      </a:r>
                      <a:endParaRPr lang="en-US" sz="1100" dirty="0">
                        <a:solidFill>
                          <a:schemeClr val="bg1"/>
                        </a:solidFill>
                      </a:endParaRPr>
                    </a:p>
                  </a:txBody>
                  <a:tcPr marL="68580" marR="68580" marT="34290" marB="34290"/>
                </a:tc>
                <a:tc>
                  <a:txBody>
                    <a:bodyPr/>
                    <a:lstStyle/>
                    <a:p>
                      <a:r>
                        <a:rPr lang="en-US" sz="1100" dirty="0"/>
                        <a:t>Category</a:t>
                      </a:r>
                    </a:p>
                  </a:txBody>
                  <a:tcPr/>
                </a:tc>
                <a:tc>
                  <a:txBody>
                    <a:bodyPr/>
                    <a:lstStyle/>
                    <a:p>
                      <a:r>
                        <a:rPr lang="en-US" sz="1100" dirty="0"/>
                        <a:t>Ordinal</a:t>
                      </a:r>
                    </a:p>
                  </a:txBody>
                  <a:tcPr/>
                </a:tc>
                <a:extLst>
                  <a:ext uri="{0D108BD9-81ED-4DB2-BD59-A6C34878D82A}">
                    <a16:rowId xmlns:a16="http://schemas.microsoft.com/office/drawing/2014/main" val="1232639371"/>
                  </a:ext>
                </a:extLst>
              </a:tr>
              <a:tr h="388620">
                <a:tc>
                  <a:txBody>
                    <a:bodyPr/>
                    <a:lstStyle/>
                    <a:p>
                      <a:r>
                        <a:rPr lang="en-US" sz="1100" dirty="0"/>
                        <a:t>Average academic review (scale of 300-700)</a:t>
                      </a:r>
                      <a:endParaRPr lang="en-US" sz="1100" dirty="0">
                        <a:solidFill>
                          <a:schemeClr val="bg1"/>
                        </a:solidFill>
                      </a:endParaRPr>
                    </a:p>
                  </a:txBody>
                  <a:tcPr marL="68580" marR="68580" marT="34290" marB="34290"/>
                </a:tc>
                <a:tc>
                  <a:txBody>
                    <a:bodyPr/>
                    <a:lstStyle/>
                    <a:p>
                      <a:r>
                        <a:rPr lang="en-US" sz="1100" dirty="0"/>
                        <a:t>Measure</a:t>
                      </a:r>
                    </a:p>
                  </a:txBody>
                  <a:tcPr/>
                </a:tc>
                <a:tc>
                  <a:txBody>
                    <a:bodyPr/>
                    <a:lstStyle/>
                    <a:p>
                      <a:r>
                        <a:rPr lang="en-US" sz="1100" dirty="0"/>
                        <a:t>Interval</a:t>
                      </a:r>
                    </a:p>
                  </a:txBody>
                  <a:tcPr/>
                </a:tc>
                <a:extLst>
                  <a:ext uri="{0D108BD9-81ED-4DB2-BD59-A6C34878D82A}">
                    <a16:rowId xmlns:a16="http://schemas.microsoft.com/office/drawing/2014/main" val="3879169624"/>
                  </a:ext>
                </a:extLst>
              </a:tr>
            </a:tbl>
          </a:graphicData>
        </a:graphic>
      </p:graphicFrame>
    </p:spTree>
    <p:extLst>
      <p:ext uri="{BB962C8B-B14F-4D97-AF65-F5344CB8AC3E}">
        <p14:creationId xmlns:p14="http://schemas.microsoft.com/office/powerpoint/2010/main" val="379994090"/>
      </p:ext>
    </p:extLst>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9C070C-8CEB-48CB-BE4D-86AC46E8B91B}"/>
                  </a:ext>
                </a:extLst>
              </p:cNvPr>
              <p:cNvSpPr>
                <a:spLocks noGrp="1"/>
              </p:cNvSpPr>
              <p:nvPr>
                <p:ph type="title"/>
              </p:nvPr>
            </p:nvSpPr>
            <p:spPr/>
            <p:txBody>
              <a:bodyPr>
                <a:normAutofit fontScale="90000"/>
              </a:bodyPr>
              <a:lstStyle/>
              <a:p>
                <a:r>
                  <a:rPr lang="en-US" dirty="0"/>
                  <a:t>Why Are We So Interested In Finding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1E9C070C-8CEB-48CB-BE4D-86AC46E8B91B}"/>
                  </a:ext>
                </a:extLst>
              </p:cNvPr>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972EAA-3B8B-4ABC-8E05-CF132BB35184}"/>
                  </a:ext>
                </a:extLst>
              </p:cNvPr>
              <p:cNvSpPr>
                <a:spLocks noGrp="1"/>
              </p:cNvSpPr>
              <p:nvPr>
                <p:ph idx="1"/>
              </p:nvPr>
            </p:nvSpPr>
            <p:spPr/>
            <p:txBody>
              <a:bodyPr/>
              <a:lstStyle/>
              <a:p>
                <a:r>
                  <a:rPr lang="en-US" dirty="0"/>
                  <a:t>Prediction:  with a good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r>
                  <a:rPr lang="en-US" dirty="0"/>
                  <a:t> we can make predictions of </a:t>
                </a:r>
                <a14:m>
                  <m:oMath xmlns:m="http://schemas.openxmlformats.org/officeDocument/2006/math">
                    <m:r>
                      <a:rPr lang="en-US" b="0" i="1" smtClean="0">
                        <a:latin typeface="Cambria Math" panose="02040503050406030204" pitchFamily="18" charset="0"/>
                      </a:rPr>
                      <m:t>𝑌</m:t>
                    </m:r>
                  </m:oMath>
                </a14:m>
                <a:r>
                  <a:rPr lang="en-US" dirty="0"/>
                  <a:t> for newly encountered entities with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p>
              <a:p>
                <a:endParaRPr lang="en-US" dirty="0"/>
              </a:p>
              <a:p>
                <a:endParaRPr lang="en-US" dirty="0"/>
              </a:p>
              <a:p>
                <a:endParaRPr lang="en-US" dirty="0"/>
              </a:p>
              <a:p>
                <a:endParaRPr lang="en-US" dirty="0"/>
              </a:p>
              <a:p>
                <a:r>
                  <a:rPr lang="en-US" dirty="0"/>
                  <a:t>Inference:  We can sometimes understand which components of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𝑝</m:t>
                        </m:r>
                      </m:sub>
                    </m:sSub>
                  </m:oMath>
                </a14:m>
                <a:r>
                  <a:rPr lang="en-US" dirty="0"/>
                  <a:t>) are important in explaining </a:t>
                </a:r>
                <a14:m>
                  <m:oMath xmlns:m="http://schemas.openxmlformats.org/officeDocument/2006/math">
                    <m:r>
                      <a:rPr lang="en-US" b="0" i="1" smtClean="0">
                        <a:latin typeface="Cambria Math" panose="02040503050406030204" pitchFamily="18" charset="0"/>
                      </a:rPr>
                      <m:t>𝑌</m:t>
                    </m:r>
                  </m:oMath>
                </a14:m>
                <a:r>
                  <a:rPr lang="en-US" dirty="0"/>
                  <a:t> and the nature of their influences.</a:t>
                </a:r>
              </a:p>
            </p:txBody>
          </p:sp>
        </mc:Choice>
        <mc:Fallback xmlns="">
          <p:sp>
            <p:nvSpPr>
              <p:cNvPr id="3" name="Content Placeholder 2">
                <a:extLst>
                  <a:ext uri="{FF2B5EF4-FFF2-40B4-BE49-F238E27FC236}">
                    <a16:creationId xmlns:a16="http://schemas.microsoft.com/office/drawing/2014/main" id="{53972EAA-3B8B-4ABC-8E05-CF132BB35184}"/>
                  </a:ext>
                </a:extLst>
              </p:cNvPr>
              <p:cNvSpPr>
                <a:spLocks noGrp="1" noRot="1" noChangeAspect="1" noMove="1" noResize="1" noEditPoints="1" noAdjustHandles="1" noChangeArrowheads="1" noChangeShapeType="1" noTextEdit="1"/>
              </p:cNvSpPr>
              <p:nvPr>
                <p:ph idx="1"/>
              </p:nvPr>
            </p:nvSpPr>
            <p:spPr>
              <a:blipFill>
                <a:blip r:embed="rId3"/>
                <a:stretch>
                  <a:fillRect l="-643" t="-311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4A5086C-F767-4D25-B6CD-5B41923D45EE}"/>
              </a:ext>
            </a:extLst>
          </p:cNvPr>
          <p:cNvSpPr>
            <a:spLocks noGrp="1"/>
          </p:cNvSpPr>
          <p:nvPr>
            <p:ph type="body" sz="quarter" idx="10"/>
          </p:nvPr>
        </p:nvSpPr>
        <p:spPr/>
        <p:txBody>
          <a:bodyPr/>
          <a:lstStyle/>
          <a:p>
            <a:endParaRPr lang="en-US"/>
          </a:p>
        </p:txBody>
      </p:sp>
      <p:cxnSp>
        <p:nvCxnSpPr>
          <p:cNvPr id="6" name="Straight Arrow Connector 5">
            <a:extLst>
              <a:ext uri="{FF2B5EF4-FFF2-40B4-BE49-F238E27FC236}">
                <a16:creationId xmlns:a16="http://schemas.microsoft.com/office/drawing/2014/main" id="{1ACA0B83-0A61-41B1-B7B2-E159DAA265C0}"/>
              </a:ext>
            </a:extLst>
          </p:cNvPr>
          <p:cNvCxnSpPr>
            <a:cxnSpLocks/>
          </p:cNvCxnSpPr>
          <p:nvPr/>
        </p:nvCxnSpPr>
        <p:spPr>
          <a:xfrm flipH="1" flipV="1">
            <a:off x="3822700" y="1911350"/>
            <a:ext cx="26035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450690-A7E5-4CAC-BDCF-299812AD5B8B}"/>
              </a:ext>
            </a:extLst>
          </p:cNvPr>
          <p:cNvCxnSpPr>
            <a:cxnSpLocks/>
          </p:cNvCxnSpPr>
          <p:nvPr/>
        </p:nvCxnSpPr>
        <p:spPr>
          <a:xfrm flipH="1" flipV="1">
            <a:off x="4368800" y="1911350"/>
            <a:ext cx="26035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61A2F4-B95C-4521-8149-B515D3F1D5D8}"/>
              </a:ext>
            </a:extLst>
          </p:cNvPr>
          <p:cNvSpPr txBox="1"/>
          <p:nvPr/>
        </p:nvSpPr>
        <p:spPr>
          <a:xfrm>
            <a:off x="3409950" y="2146300"/>
            <a:ext cx="1219200" cy="830997"/>
          </a:xfrm>
          <a:prstGeom prst="rect">
            <a:avLst/>
          </a:prstGeom>
          <a:noFill/>
        </p:spPr>
        <p:txBody>
          <a:bodyPr wrap="square" rtlCol="0">
            <a:spAutoFit/>
          </a:bodyPr>
          <a:lstStyle/>
          <a:p>
            <a:pPr algn="l"/>
            <a:r>
              <a:rPr lang="en-US" sz="1200" dirty="0">
                <a:solidFill>
                  <a:schemeClr val="bg1"/>
                </a:solidFill>
                <a:latin typeface="+mj-lt"/>
              </a:rPr>
              <a:t>Capital-letters denote variables (in this case, a vector)</a:t>
            </a:r>
          </a:p>
        </p:txBody>
      </p:sp>
      <p:sp>
        <p:nvSpPr>
          <p:cNvPr id="12" name="TextBox 11">
            <a:extLst>
              <a:ext uri="{FF2B5EF4-FFF2-40B4-BE49-F238E27FC236}">
                <a16:creationId xmlns:a16="http://schemas.microsoft.com/office/drawing/2014/main" id="{BC901A20-B604-4D83-819B-DA8B336FB868}"/>
              </a:ext>
            </a:extLst>
          </p:cNvPr>
          <p:cNvSpPr txBox="1"/>
          <p:nvPr/>
        </p:nvSpPr>
        <p:spPr>
          <a:xfrm>
            <a:off x="4629150" y="2166204"/>
            <a:ext cx="1219200" cy="646331"/>
          </a:xfrm>
          <a:prstGeom prst="rect">
            <a:avLst/>
          </a:prstGeom>
          <a:noFill/>
        </p:spPr>
        <p:txBody>
          <a:bodyPr wrap="square" rtlCol="0">
            <a:spAutoFit/>
          </a:bodyPr>
          <a:lstStyle/>
          <a:p>
            <a:pPr algn="l"/>
            <a:r>
              <a:rPr lang="en-US" sz="1200" dirty="0">
                <a:solidFill>
                  <a:schemeClr val="bg1"/>
                </a:solidFill>
                <a:latin typeface="+mj-lt"/>
              </a:rPr>
              <a:t>Lower case denotes specific values</a:t>
            </a:r>
          </a:p>
        </p:txBody>
      </p:sp>
    </p:spTree>
    <p:extLst>
      <p:ext uri="{BB962C8B-B14F-4D97-AF65-F5344CB8AC3E}">
        <p14:creationId xmlns:p14="http://schemas.microsoft.com/office/powerpoint/2010/main" val="130260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97FD-6D07-48C3-ADAE-36F44D1FCB31}"/>
              </a:ext>
            </a:extLst>
          </p:cNvPr>
          <p:cNvSpPr>
            <a:spLocks noGrp="1"/>
          </p:cNvSpPr>
          <p:nvPr>
            <p:ph type="title"/>
          </p:nvPr>
        </p:nvSpPr>
        <p:spPr/>
        <p:txBody>
          <a:bodyPr>
            <a:normAutofit fontScale="90000"/>
          </a:bodyPr>
          <a:lstStyle/>
          <a:p>
            <a:r>
              <a:rPr lang="en-US" dirty="0"/>
              <a:t>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7A79A-7D17-482C-86F6-571CA6CA8F59}"/>
                  </a:ext>
                </a:extLst>
              </p:cNvPr>
              <p:cNvSpPr>
                <a:spLocks noGrp="1"/>
              </p:cNvSpPr>
              <p:nvPr>
                <p:ph idx="1"/>
              </p:nvPr>
            </p:nvSpPr>
            <p:spPr/>
            <p:txBody>
              <a:bodyPr/>
              <a:lstStyle/>
              <a:p>
                <a:pPr marL="0" indent="0">
                  <a:buNone/>
                </a:pPr>
                <a:r>
                  <a:rPr lang="en-US" dirty="0"/>
                  <a:t>Since the error term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 averages to zero, we can predict </a:t>
                </a:r>
                <a14:m>
                  <m:oMath xmlns:m="http://schemas.openxmlformats.org/officeDocument/2006/math">
                    <m:r>
                      <a:rPr lang="en-US" b="0" i="1" smtClean="0">
                        <a:latin typeface="Cambria Math" panose="02040503050406030204" pitchFamily="18" charset="0"/>
                      </a:rPr>
                      <m:t>𝑌</m:t>
                    </m:r>
                  </m:oMath>
                </a14:m>
                <a:r>
                  <a:rPr lang="en-US" dirty="0"/>
                  <a:t> using: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ED7A79A-7D17-482C-86F6-571CA6CA8F59}"/>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1F4051E-A323-4CC4-85AE-EFCE6680209F}"/>
              </a:ext>
            </a:extLst>
          </p:cNvPr>
          <p:cNvSpPr>
            <a:spLocks noGrp="1"/>
          </p:cNvSpPr>
          <p:nvPr>
            <p:ph type="body" sz="quarter" idx="10"/>
          </p:nvPr>
        </p:nvSpPr>
        <p:spPr/>
        <p:txBody>
          <a:bodyPr/>
          <a:lstStyle/>
          <a:p>
            <a:endParaRPr lang="en-US"/>
          </a:p>
        </p:txBody>
      </p:sp>
      <p:cxnSp>
        <p:nvCxnSpPr>
          <p:cNvPr id="6" name="Straight Arrow Connector 5">
            <a:extLst>
              <a:ext uri="{FF2B5EF4-FFF2-40B4-BE49-F238E27FC236}">
                <a16:creationId xmlns:a16="http://schemas.microsoft.com/office/drawing/2014/main" id="{57E8801A-9242-45F2-8C9E-5B82A80946AB}"/>
              </a:ext>
            </a:extLst>
          </p:cNvPr>
          <p:cNvCxnSpPr/>
          <p:nvPr/>
        </p:nvCxnSpPr>
        <p:spPr>
          <a:xfrm flipH="1" flipV="1">
            <a:off x="4673600" y="2368550"/>
            <a:ext cx="57785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2D13F0-258A-4552-9469-C0EE0A2EC7B0}"/>
              </a:ext>
            </a:extLst>
          </p:cNvPr>
          <p:cNvCxnSpPr>
            <a:cxnSpLocks/>
          </p:cNvCxnSpPr>
          <p:nvPr/>
        </p:nvCxnSpPr>
        <p:spPr>
          <a:xfrm flipV="1">
            <a:off x="3581400" y="2381250"/>
            <a:ext cx="51435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1DAFA6-BB4D-4C11-8678-18601B9ED747}"/>
                  </a:ext>
                </a:extLst>
              </p:cNvPr>
              <p:cNvSpPr txBox="1"/>
              <p:nvPr/>
            </p:nvSpPr>
            <p:spPr>
              <a:xfrm>
                <a:off x="2619375" y="2826642"/>
                <a:ext cx="1765300" cy="307777"/>
              </a:xfrm>
              <a:prstGeom prst="rect">
                <a:avLst/>
              </a:prstGeom>
              <a:noFill/>
            </p:spPr>
            <p:txBody>
              <a:bodyPr wrap="square" rtlCol="0">
                <a:spAutoFit/>
              </a:bodyPr>
              <a:lstStyle/>
              <a:p>
                <a:pPr algn="ctr"/>
                <a:r>
                  <a:rPr lang="en-US" sz="1400" dirty="0">
                    <a:solidFill>
                      <a:schemeClr val="bg1"/>
                    </a:solidFill>
                    <a:latin typeface="+mj-lt"/>
                  </a:rPr>
                  <a:t>Estimate for </a:t>
                </a:r>
                <a14:m>
                  <m:oMath xmlns:m="http://schemas.openxmlformats.org/officeDocument/2006/math">
                    <m:r>
                      <a:rPr lang="en-US" sz="1400" b="0" i="1" smtClean="0">
                        <a:solidFill>
                          <a:schemeClr val="bg1"/>
                        </a:solidFill>
                        <a:latin typeface="Cambria Math" panose="02040503050406030204" pitchFamily="18" charset="0"/>
                      </a:rPr>
                      <m:t>𝑌</m:t>
                    </m:r>
                  </m:oMath>
                </a14:m>
                <a:endParaRPr lang="en-US" sz="1400" dirty="0">
                  <a:solidFill>
                    <a:schemeClr val="bg1"/>
                  </a:solidFill>
                  <a:latin typeface="+mj-lt"/>
                </a:endParaRPr>
              </a:p>
            </p:txBody>
          </p:sp>
        </mc:Choice>
        <mc:Fallback xmlns="">
          <p:sp>
            <p:nvSpPr>
              <p:cNvPr id="9" name="TextBox 8">
                <a:extLst>
                  <a:ext uri="{FF2B5EF4-FFF2-40B4-BE49-F238E27FC236}">
                    <a16:creationId xmlns:a16="http://schemas.microsoft.com/office/drawing/2014/main" id="{A71DAFA6-BB4D-4C11-8678-18601B9ED747}"/>
                  </a:ext>
                </a:extLst>
              </p:cNvPr>
              <p:cNvSpPr txBox="1">
                <a:spLocks noRot="1" noChangeAspect="1" noMove="1" noResize="1" noEditPoints="1" noAdjustHandles="1" noChangeArrowheads="1" noChangeShapeType="1" noTextEdit="1"/>
              </p:cNvSpPr>
              <p:nvPr/>
            </p:nvSpPr>
            <p:spPr>
              <a:xfrm>
                <a:off x="2619375" y="2826642"/>
                <a:ext cx="1765300" cy="307777"/>
              </a:xfrm>
              <a:prstGeom prst="rect">
                <a:avLst/>
              </a:prstGeom>
              <a:blipFill>
                <a:blip r:embed="rId3"/>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F5E4D-80E9-4680-91CD-5A454AE3188F}"/>
                  </a:ext>
                </a:extLst>
              </p:cNvPr>
              <p:cNvSpPr txBox="1"/>
              <p:nvPr/>
            </p:nvSpPr>
            <p:spPr>
              <a:xfrm>
                <a:off x="4429125" y="2853530"/>
                <a:ext cx="1765300" cy="307777"/>
              </a:xfrm>
              <a:prstGeom prst="rect">
                <a:avLst/>
              </a:prstGeom>
              <a:noFill/>
            </p:spPr>
            <p:txBody>
              <a:bodyPr wrap="square" rtlCol="0">
                <a:spAutoFit/>
              </a:bodyPr>
              <a:lstStyle/>
              <a:p>
                <a:pPr algn="ctr"/>
                <a:r>
                  <a:rPr lang="en-US" sz="1400" dirty="0">
                    <a:solidFill>
                      <a:schemeClr val="bg1"/>
                    </a:solidFill>
                    <a:latin typeface="+mj-lt"/>
                  </a:rPr>
                  <a:t>Estimate for </a:t>
                </a:r>
                <a14:m>
                  <m:oMath xmlns:m="http://schemas.openxmlformats.org/officeDocument/2006/math">
                    <m:r>
                      <a:rPr lang="en-US" sz="1400" b="0" i="1" smtClean="0">
                        <a:solidFill>
                          <a:schemeClr val="bg1"/>
                        </a:solidFill>
                        <a:latin typeface="Cambria Math" panose="02040503050406030204" pitchFamily="18" charset="0"/>
                      </a:rPr>
                      <m:t>𝑓</m:t>
                    </m:r>
                  </m:oMath>
                </a14:m>
                <a:endParaRPr lang="en-US" sz="1400" dirty="0">
                  <a:solidFill>
                    <a:schemeClr val="bg1"/>
                  </a:solidFill>
                  <a:latin typeface="+mj-lt"/>
                </a:endParaRPr>
              </a:p>
            </p:txBody>
          </p:sp>
        </mc:Choice>
        <mc:Fallback xmlns="">
          <p:sp>
            <p:nvSpPr>
              <p:cNvPr id="10" name="TextBox 9">
                <a:extLst>
                  <a:ext uri="{FF2B5EF4-FFF2-40B4-BE49-F238E27FC236}">
                    <a16:creationId xmlns:a16="http://schemas.microsoft.com/office/drawing/2014/main" id="{5E6F5E4D-80E9-4680-91CD-5A454AE3188F}"/>
                  </a:ext>
                </a:extLst>
              </p:cNvPr>
              <p:cNvSpPr txBox="1">
                <a:spLocks noRot="1" noChangeAspect="1" noMove="1" noResize="1" noEditPoints="1" noAdjustHandles="1" noChangeArrowheads="1" noChangeShapeType="1" noTextEdit="1"/>
              </p:cNvSpPr>
              <p:nvPr/>
            </p:nvSpPr>
            <p:spPr>
              <a:xfrm>
                <a:off x="4429125" y="2853530"/>
                <a:ext cx="1765300" cy="307777"/>
              </a:xfrm>
              <a:prstGeom prst="rect">
                <a:avLst/>
              </a:prstGeom>
              <a:blipFill>
                <a:blip r:embed="rId4"/>
                <a:stretch>
                  <a:fillRect t="-3922" b="-19608"/>
                </a:stretch>
              </a:blipFill>
            </p:spPr>
            <p:txBody>
              <a:bodyPr/>
              <a:lstStyle/>
              <a:p>
                <a:r>
                  <a:rPr lang="en-US">
                    <a:noFill/>
                  </a:rPr>
                  <a:t> </a:t>
                </a:r>
              </a:p>
            </p:txBody>
          </p:sp>
        </mc:Fallback>
      </mc:AlternateContent>
    </p:spTree>
    <p:extLst>
      <p:ext uri="{BB962C8B-B14F-4D97-AF65-F5344CB8AC3E}">
        <p14:creationId xmlns:p14="http://schemas.microsoft.com/office/powerpoint/2010/main" val="247665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97FD-6D07-48C3-ADAE-36F44D1FCB31}"/>
              </a:ext>
            </a:extLst>
          </p:cNvPr>
          <p:cNvSpPr>
            <a:spLocks noGrp="1"/>
          </p:cNvSpPr>
          <p:nvPr>
            <p:ph type="title"/>
          </p:nvPr>
        </p:nvSpPr>
        <p:spPr/>
        <p:txBody>
          <a:bodyPr>
            <a:normAutofit fontScale="90000"/>
          </a:bodyPr>
          <a:lstStyle/>
          <a:p>
            <a:r>
              <a:rPr lang="en-US" dirty="0"/>
              <a:t>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7A79A-7D17-482C-86F6-571CA6CA8F59}"/>
                  </a:ext>
                </a:extLst>
              </p:cNvPr>
              <p:cNvSpPr>
                <a:spLocks noGrp="1"/>
              </p:cNvSpPr>
              <p:nvPr>
                <p:ph idx="1"/>
              </p:nvPr>
            </p:nvSpPr>
            <p:spPr/>
            <p:txBody>
              <a:bodyPr/>
              <a:lstStyle/>
              <a:p>
                <a:pPr marL="0" indent="0">
                  <a:buNone/>
                </a:pPr>
                <a:r>
                  <a:rPr lang="en-US" dirty="0"/>
                  <a:t>Accuracy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as an estimator for </a:t>
                </a:r>
                <a14:m>
                  <m:oMath xmlns:m="http://schemas.openxmlformats.org/officeDocument/2006/math">
                    <m:r>
                      <a:rPr lang="en-US" b="0" i="1" smtClean="0">
                        <a:latin typeface="Cambria Math" panose="02040503050406030204" pitchFamily="18" charset="0"/>
                      </a:rPr>
                      <m:t>𝑌</m:t>
                    </m:r>
                  </m:oMath>
                </a14:m>
                <a:r>
                  <a:rPr lang="en-US" dirty="0"/>
                  <a:t> depends on two quantities:</a:t>
                </a:r>
              </a:p>
              <a:p>
                <a:r>
                  <a:rPr lang="en-US" dirty="0"/>
                  <a:t>Reducible error:  Error due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t> not being a perfect estimate of </a:t>
                </a:r>
                <a14:m>
                  <m:oMath xmlns:m="http://schemas.openxmlformats.org/officeDocument/2006/math">
                    <m:r>
                      <a:rPr lang="en-US" b="0" i="1" smtClean="0">
                        <a:latin typeface="Cambria Math" panose="02040503050406030204" pitchFamily="18" charset="0"/>
                      </a:rPr>
                      <m:t>𝑓</m:t>
                    </m:r>
                  </m:oMath>
                </a14:m>
                <a:endParaRPr lang="en-US" dirty="0"/>
              </a:p>
              <a:p>
                <a:pPr lvl="1"/>
                <a:r>
                  <a:rPr lang="en-US" dirty="0"/>
                  <a:t>Called “reducible” because of the possibility of improving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t> </a:t>
                </a:r>
              </a:p>
              <a:p>
                <a:r>
                  <a:rPr lang="en-US" dirty="0"/>
                  <a:t>Irreducible error:  Error due to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𝜖</m:t>
                    </m:r>
                  </m:oMath>
                </a14:m>
                <a:r>
                  <a:rPr lang="en-US" dirty="0"/>
                  <a:t> – inherent randomness in our estimator of </a:t>
                </a:r>
                <a14:m>
                  <m:oMath xmlns:m="http://schemas.openxmlformats.org/officeDocument/2006/math">
                    <m:r>
                      <a:rPr lang="en-US" i="1">
                        <a:latin typeface="Cambria Math" panose="02040503050406030204" pitchFamily="18" charset="0"/>
                      </a:rPr>
                      <m:t>𝑌</m:t>
                    </m:r>
                  </m:oMath>
                </a14:m>
                <a:r>
                  <a:rPr lang="en-US" dirty="0"/>
                  <a:t> that would exist even if we had a “perfect” model</a:t>
                </a:r>
              </a:p>
              <a:p>
                <a:pPr lvl="1"/>
                <a:r>
                  <a:rPr lang="en-US" dirty="0"/>
                  <a:t>Due to unmeasured variables that can be useful in predicting </a:t>
                </a:r>
                <a14:m>
                  <m:oMath xmlns:m="http://schemas.openxmlformats.org/officeDocument/2006/math">
                    <m:r>
                      <a:rPr lang="en-US" i="1" smtClean="0">
                        <a:latin typeface="Cambria Math" panose="02040503050406030204" pitchFamily="18" charset="0"/>
                      </a:rPr>
                      <m:t>𝑌</m:t>
                    </m:r>
                  </m:oMath>
                </a14:m>
                <a:r>
                  <a:rPr lang="en-US" dirty="0"/>
                  <a:t> or unmeasurable variation</a:t>
                </a:r>
              </a:p>
            </p:txBody>
          </p:sp>
        </mc:Choice>
        <mc:Fallback xmlns="">
          <p:sp>
            <p:nvSpPr>
              <p:cNvPr id="3" name="Content Placeholder 2">
                <a:extLst>
                  <a:ext uri="{FF2B5EF4-FFF2-40B4-BE49-F238E27FC236}">
                    <a16:creationId xmlns:a16="http://schemas.microsoft.com/office/drawing/2014/main" id="{8ED7A79A-7D17-482C-86F6-571CA6CA8F59}"/>
                  </a:ext>
                </a:extLst>
              </p:cNvPr>
              <p:cNvSpPr>
                <a:spLocks noGrp="1" noRot="1" noChangeAspect="1" noMove="1" noResize="1" noEditPoints="1" noAdjustHandles="1" noChangeArrowheads="1" noChangeShapeType="1" noTextEdit="1"/>
              </p:cNvSpPr>
              <p:nvPr>
                <p:ph idx="1"/>
              </p:nvPr>
            </p:nvSpPr>
            <p:spPr>
              <a:blipFill>
                <a:blip r:embed="rId2"/>
                <a:stretch>
                  <a:fillRect l="-927" t="-2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1F4051E-A323-4CC4-85AE-EFCE6680209F}"/>
                  </a:ext>
                </a:extLst>
              </p:cNvPr>
              <p:cNvSpPr>
                <a:spLocks noGrp="1"/>
              </p:cNvSpPr>
              <p:nvPr>
                <p:ph type="body" sz="quarter" idx="10"/>
              </p:nvPr>
            </p:nvSpPr>
            <p:spPr/>
            <p:txBody>
              <a:bodyPr/>
              <a:lstStyle/>
              <a:p>
                <a:r>
                  <a:rPr lang="en-US" dirty="0"/>
                  <a:t>Accuracy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endParaRPr lang="en-US" dirty="0"/>
              </a:p>
            </p:txBody>
          </p:sp>
        </mc:Choice>
        <mc:Fallback xmlns="">
          <p:sp>
            <p:nvSpPr>
              <p:cNvPr id="4" name="Text Placeholder 3">
                <a:extLst>
                  <a:ext uri="{FF2B5EF4-FFF2-40B4-BE49-F238E27FC236}">
                    <a16:creationId xmlns:a16="http://schemas.microsoft.com/office/drawing/2014/main" id="{61F4051E-A323-4CC4-85AE-EFCE6680209F}"/>
                  </a:ext>
                </a:extLst>
              </p:cNvPr>
              <p:cNvSpPr>
                <a:spLocks noGrp="1" noRot="1" noChangeAspect="1" noMove="1" noResize="1" noEditPoints="1" noAdjustHandles="1" noChangeArrowheads="1" noChangeShapeType="1" noTextEdit="1"/>
              </p:cNvSpPr>
              <p:nvPr>
                <p:ph type="body" sz="quarter" idx="10"/>
              </p:nvPr>
            </p:nvSpPr>
            <p:spPr>
              <a:blipFill>
                <a:blip r:embed="rId3"/>
                <a:stretch>
                  <a:fillRect t="-18667" b="-9333"/>
                </a:stretch>
              </a:blipFill>
            </p:spPr>
            <p:txBody>
              <a:bodyPr/>
              <a:lstStyle/>
              <a:p>
                <a:r>
                  <a:rPr lang="en-US">
                    <a:noFill/>
                  </a:rPr>
                  <a:t> </a:t>
                </a:r>
              </a:p>
            </p:txBody>
          </p:sp>
        </mc:Fallback>
      </mc:AlternateContent>
    </p:spTree>
    <p:extLst>
      <p:ext uri="{BB962C8B-B14F-4D97-AF65-F5344CB8AC3E}">
        <p14:creationId xmlns:p14="http://schemas.microsoft.com/office/powerpoint/2010/main" val="41679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p:txBody>
          <a:bodyPr>
            <a:normAutofit fontScale="90000"/>
          </a:bodyPr>
          <a:lstStyle/>
          <a:p>
            <a:r>
              <a:rPr lang="en-US" dirty="0"/>
              <a:t>Prediction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FFBE29E-79B9-4BE2-97FF-96977980DB69}"/>
                  </a:ext>
                </a:extLst>
              </p:cNvPr>
              <p:cNvSpPr>
                <a:spLocks noGrp="1"/>
              </p:cNvSpPr>
              <p:nvPr>
                <p:ph type="body" sz="quarter" idx="10"/>
              </p:nvPr>
            </p:nvSpPr>
            <p:spPr/>
            <p:txBody>
              <a:bodyPr/>
              <a:lstStyle/>
              <a:p>
                <a:r>
                  <a:rPr lang="en-US" dirty="0"/>
                  <a:t>Accuracy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endParaRPr lang="en-US" dirty="0"/>
              </a:p>
            </p:txBody>
          </p:sp>
        </mc:Choice>
        <mc:Fallback xmlns="">
          <p:sp>
            <p:nvSpPr>
              <p:cNvPr id="4" name="Text Placeholder 3">
                <a:extLst>
                  <a:ext uri="{FF2B5EF4-FFF2-40B4-BE49-F238E27FC236}">
                    <a16:creationId xmlns:a16="http://schemas.microsoft.com/office/drawing/2014/main" id="{6FFBE29E-79B9-4BE2-97FF-96977980DB69}"/>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64DA7EC-41B9-4706-AF47-6E14A7AFD344}"/>
                  </a:ext>
                </a:extLst>
              </p:cNvPr>
              <p:cNvSpPr txBox="1">
                <a:spLocks/>
              </p:cNvSpPr>
              <p:nvPr/>
            </p:nvSpPr>
            <p:spPr>
              <a:xfrm>
                <a:off x="628650" y="1443577"/>
                <a:ext cx="7886700" cy="2537873"/>
              </a:xfrm>
              <a:prstGeom prst="rect">
                <a:avLst/>
              </a:prstGeom>
            </p:spPr>
            <p:txBody>
              <a:bodyPr vert="horz" lIns="91440" tIns="45720" rIns="91440" bIns="45720" rtlCol="0">
                <a:normAutofit lnSpcReduction="10000"/>
              </a:bodyPr>
              <a:lstStyle>
                <a:lvl1pPr marL="182880" indent="-182880" algn="l" defTabSz="685800" rtl="0" eaLnBrk="1" latinLnBrk="0" hangingPunct="1">
                  <a:lnSpc>
                    <a:spcPct val="85000"/>
                  </a:lnSpc>
                  <a:spcBef>
                    <a:spcPts val="800"/>
                  </a:spcBef>
                  <a:buClr>
                    <a:schemeClr val="bg2"/>
                  </a:buClr>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Generally, we measure the quality of candidate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regression functions by the square of the prediction error:</a:t>
                </a:r>
              </a:p>
              <a:p>
                <a:pPr marL="0" indent="0">
                  <a:buNone/>
                </a:pPr>
                <a:endParaRPr lang="en-US" dirty="0"/>
              </a:p>
              <a:p>
                <a:pPr marL="0" indent="0">
                  <a:lnSpc>
                    <a:spcPct val="150000"/>
                  </a:lnSpc>
                  <a:spcBef>
                    <a:spcPts val="180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r>
                        <m:rPr>
                          <m:aln/>
                        </m:rPr>
                        <a:rPr lang="en-US" b="0" i="1" smtClean="0">
                          <a:latin typeface="Cambria Math" panose="02040503050406030204" pitchFamily="18" charset="0"/>
                        </a:rPr>
                        <m:t>=</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𝑓</m:t>
                              </m:r>
                            </m:e>
                          </m:acc>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oMath>
                    <m:oMath xmlns:m="http://schemas.openxmlformats.org/officeDocument/2006/math">
                      <m:r>
                        <m:rPr>
                          <m:aln/>
                        </m:rPr>
                        <a:rPr lang="en-US" i="1">
                          <a:latin typeface="Cambria Math" panose="02040503050406030204" pitchFamily="18" charset="0"/>
                        </a:rPr>
                        <m:t>=</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𝑓</m:t>
                              </m:r>
                            </m:e>
                          </m:ac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𝑉𝑎𝑟</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oMath>
                  </m:oMathPara>
                </a14:m>
                <a:endParaRPr lang="en-US" dirty="0"/>
              </a:p>
              <a:p>
                <a:pPr marL="0" indent="0">
                  <a:buNone/>
                </a:pPr>
                <a:br>
                  <a:rPr lang="en-US" b="0" dirty="0"/>
                </a:br>
                <a:endParaRPr lang="en-US" b="0" dirty="0"/>
              </a:p>
              <a:p>
                <a:endParaRPr lang="en-US" dirty="0"/>
              </a:p>
            </p:txBody>
          </p:sp>
        </mc:Choice>
        <mc:Fallback xmlns="">
          <p:sp>
            <p:nvSpPr>
              <p:cNvPr id="10" name="Content Placeholder 2">
                <a:extLst>
                  <a:ext uri="{FF2B5EF4-FFF2-40B4-BE49-F238E27FC236}">
                    <a16:creationId xmlns:a16="http://schemas.microsoft.com/office/drawing/2014/main" id="{764DA7EC-41B9-4706-AF47-6E14A7AFD344}"/>
                  </a:ext>
                </a:extLst>
              </p:cNvPr>
              <p:cNvSpPr txBox="1">
                <a:spLocks noRot="1" noChangeAspect="1" noMove="1" noResize="1" noEditPoints="1" noAdjustHandles="1" noChangeArrowheads="1" noChangeShapeType="1" noTextEdit="1"/>
              </p:cNvSpPr>
              <p:nvPr/>
            </p:nvSpPr>
            <p:spPr>
              <a:xfrm>
                <a:off x="628650" y="1443577"/>
                <a:ext cx="7886700" cy="2537873"/>
              </a:xfrm>
              <a:prstGeom prst="rect">
                <a:avLst/>
              </a:prstGeom>
              <a:blipFill>
                <a:blip r:embed="rId3"/>
                <a:stretch>
                  <a:fillRect l="-927" t="-4087"/>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CE127A7E-3AB8-496C-8D56-045D5F4CA857}"/>
              </a:ext>
            </a:extLst>
          </p:cNvPr>
          <p:cNvSpPr/>
          <p:nvPr/>
        </p:nvSpPr>
        <p:spPr>
          <a:xfrm rot="5400000">
            <a:off x="4837908" y="2559709"/>
            <a:ext cx="238125" cy="17049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886DC22-A53A-42BC-B59C-984C66B4EEAA}"/>
              </a:ext>
            </a:extLst>
          </p:cNvPr>
          <p:cNvSpPr/>
          <p:nvPr/>
        </p:nvSpPr>
        <p:spPr>
          <a:xfrm rot="5400000">
            <a:off x="6393658" y="3042308"/>
            <a:ext cx="238125" cy="7397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74CCCC6-FA2E-410B-9F69-365597BB3677}"/>
              </a:ext>
            </a:extLst>
          </p:cNvPr>
          <p:cNvSpPr txBox="1"/>
          <p:nvPr/>
        </p:nvSpPr>
        <p:spPr>
          <a:xfrm>
            <a:off x="4544220" y="3508799"/>
            <a:ext cx="825500" cy="276999"/>
          </a:xfrm>
          <a:prstGeom prst="rect">
            <a:avLst/>
          </a:prstGeom>
          <a:noFill/>
        </p:spPr>
        <p:txBody>
          <a:bodyPr wrap="square" rtlCol="0">
            <a:spAutoFit/>
          </a:bodyPr>
          <a:lstStyle/>
          <a:p>
            <a:pPr algn="ctr"/>
            <a:r>
              <a:rPr lang="en-US" sz="1200" dirty="0">
                <a:solidFill>
                  <a:schemeClr val="bg1"/>
                </a:solidFill>
                <a:latin typeface="+mj-lt"/>
              </a:rPr>
              <a:t>Reducible</a:t>
            </a:r>
          </a:p>
        </p:txBody>
      </p:sp>
      <p:sp>
        <p:nvSpPr>
          <p:cNvPr id="13" name="TextBox 12">
            <a:extLst>
              <a:ext uri="{FF2B5EF4-FFF2-40B4-BE49-F238E27FC236}">
                <a16:creationId xmlns:a16="http://schemas.microsoft.com/office/drawing/2014/main" id="{91E4B695-6598-4C73-9DC1-7D90351E86E3}"/>
              </a:ext>
            </a:extLst>
          </p:cNvPr>
          <p:cNvSpPr txBox="1"/>
          <p:nvPr/>
        </p:nvSpPr>
        <p:spPr>
          <a:xfrm>
            <a:off x="6070600" y="3508798"/>
            <a:ext cx="884239" cy="276999"/>
          </a:xfrm>
          <a:prstGeom prst="rect">
            <a:avLst/>
          </a:prstGeom>
          <a:noFill/>
        </p:spPr>
        <p:txBody>
          <a:bodyPr wrap="square" rtlCol="0">
            <a:spAutoFit/>
          </a:bodyPr>
          <a:lstStyle/>
          <a:p>
            <a:pPr algn="ctr"/>
            <a:r>
              <a:rPr lang="en-US" sz="1200" dirty="0">
                <a:solidFill>
                  <a:schemeClr val="bg1"/>
                </a:solidFill>
                <a:latin typeface="+mj-lt"/>
              </a:rPr>
              <a:t>Irreducible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E7E6CD-9375-44F2-8B4F-9A91FF981BAB}"/>
                  </a:ext>
                </a:extLst>
              </p:cNvPr>
              <p:cNvSpPr txBox="1"/>
              <p:nvPr/>
            </p:nvSpPr>
            <p:spPr>
              <a:xfrm>
                <a:off x="3073400" y="4082807"/>
                <a:ext cx="2997200" cy="523220"/>
              </a:xfrm>
              <a:prstGeom prst="rect">
                <a:avLst/>
              </a:prstGeom>
              <a:noFill/>
            </p:spPr>
            <p:txBody>
              <a:bodyPr wrap="square" rtlCol="0">
                <a:spAutoFit/>
              </a:bodyPr>
              <a:lstStyle/>
              <a:p>
                <a:pPr algn="ctr"/>
                <a:r>
                  <a:rPr lang="en-US" sz="1400" dirty="0">
                    <a:solidFill>
                      <a:schemeClr val="bg1"/>
                    </a:solidFill>
                    <a:latin typeface="+mj-lt"/>
                  </a:rPr>
                  <a:t>Focus of prediction is estimating </a:t>
                </a:r>
                <a14:m>
                  <m:oMath xmlns:m="http://schemas.openxmlformats.org/officeDocument/2006/math">
                    <m:r>
                      <a:rPr lang="en-US" sz="1400" b="0" i="1" smtClean="0">
                        <a:solidFill>
                          <a:schemeClr val="bg1"/>
                        </a:solidFill>
                        <a:latin typeface="Cambria Math" panose="02040503050406030204" pitchFamily="18" charset="0"/>
                      </a:rPr>
                      <m:t>𝑓</m:t>
                    </m:r>
                  </m:oMath>
                </a14:m>
                <a:r>
                  <a:rPr lang="en-US" sz="1400" dirty="0">
                    <a:solidFill>
                      <a:schemeClr val="bg1"/>
                    </a:solidFill>
                    <a:latin typeface="+mj-lt"/>
                  </a:rPr>
                  <a:t> with a goal of minimize reducible error </a:t>
                </a:r>
              </a:p>
            </p:txBody>
          </p:sp>
        </mc:Choice>
        <mc:Fallback xmlns="">
          <p:sp>
            <p:nvSpPr>
              <p:cNvPr id="6" name="TextBox 5">
                <a:extLst>
                  <a:ext uri="{FF2B5EF4-FFF2-40B4-BE49-F238E27FC236}">
                    <a16:creationId xmlns:a16="http://schemas.microsoft.com/office/drawing/2014/main" id="{72E7E6CD-9375-44F2-8B4F-9A91FF981BAB}"/>
                  </a:ext>
                </a:extLst>
              </p:cNvPr>
              <p:cNvSpPr txBox="1">
                <a:spLocks noRot="1" noChangeAspect="1" noMove="1" noResize="1" noEditPoints="1" noAdjustHandles="1" noChangeArrowheads="1" noChangeShapeType="1" noTextEdit="1"/>
              </p:cNvSpPr>
              <p:nvPr/>
            </p:nvSpPr>
            <p:spPr>
              <a:xfrm>
                <a:off x="3073400" y="4082807"/>
                <a:ext cx="2997200" cy="523220"/>
              </a:xfrm>
              <a:prstGeom prst="rect">
                <a:avLst/>
              </a:prstGeom>
              <a:blipFill>
                <a:blip r:embed="rId4"/>
                <a:stretch>
                  <a:fillRect l="-407" t="-2326" r="-1423" b="-10465"/>
                </a:stretch>
              </a:blipFill>
            </p:spPr>
            <p:txBody>
              <a:bodyPr/>
              <a:lstStyle/>
              <a:p>
                <a:r>
                  <a:rPr lang="en-US">
                    <a:noFill/>
                  </a:rPr>
                  <a:t> </a:t>
                </a:r>
              </a:p>
            </p:txBody>
          </p:sp>
        </mc:Fallback>
      </mc:AlternateContent>
    </p:spTree>
    <p:extLst>
      <p:ext uri="{BB962C8B-B14F-4D97-AF65-F5344CB8AC3E}">
        <p14:creationId xmlns:p14="http://schemas.microsoft.com/office/powerpoint/2010/main" val="175865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97FD-6D07-48C3-ADAE-36F44D1FCB31}"/>
              </a:ext>
            </a:extLst>
          </p:cNvPr>
          <p:cNvSpPr>
            <a:spLocks noGrp="1"/>
          </p:cNvSpPr>
          <p:nvPr>
            <p:ph type="title"/>
          </p:nvPr>
        </p:nvSpPr>
        <p:spPr/>
        <p:txBody>
          <a:bodyPr>
            <a:normAutofit fontScale="90000"/>
          </a:bodyPr>
          <a:lstStyle/>
          <a:p>
            <a:r>
              <a:rPr lang="en-US" dirty="0"/>
              <a:t>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7A79A-7D17-482C-86F6-571CA6CA8F59}"/>
                  </a:ext>
                </a:extLst>
              </p:cNvPr>
              <p:cNvSpPr>
                <a:spLocks noGrp="1"/>
              </p:cNvSpPr>
              <p:nvPr>
                <p:ph idx="1"/>
              </p:nvPr>
            </p:nvSpPr>
            <p:spPr>
              <a:xfrm>
                <a:off x="628650" y="1369218"/>
                <a:ext cx="7886700" cy="3590131"/>
              </a:xfrm>
            </p:spPr>
            <p:txBody>
              <a:bodyPr>
                <a:normAutofit/>
              </a:bodyPr>
              <a:lstStyle/>
              <a:p>
                <a:pPr marL="0" indent="0">
                  <a:buNone/>
                </a:pPr>
                <a:r>
                  <a:rPr lang="en-US" dirty="0"/>
                  <a:t>Often, the goal is to understand the association between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m:t>
                        </m:r>
                      </m:sub>
                    </m:sSub>
                  </m:oMath>
                </a14:m>
                <a:endParaRPr lang="en-US" dirty="0"/>
              </a:p>
              <a:p>
                <a:pPr marL="0" indent="0">
                  <a:buNone/>
                </a:pPr>
                <a:endParaRPr lang="en-US" dirty="0"/>
              </a:p>
              <a:p>
                <a:pPr marL="0" indent="0">
                  <a:buNone/>
                </a:pPr>
                <a:r>
                  <a:rPr lang="en-US" dirty="0"/>
                  <a:t>Examples of questions we may be interested in include:</a:t>
                </a:r>
              </a:p>
              <a:p>
                <a:r>
                  <a:rPr lang="en-US" dirty="0"/>
                  <a:t>Which predictors are associated with the response (and, which of them have no apparent effect on the response)?</a:t>
                </a:r>
              </a:p>
              <a:p>
                <a:r>
                  <a:rPr lang="en-US" dirty="0"/>
                  <a:t>What is the relationship between the response and each predictor?</a:t>
                </a:r>
              </a:p>
              <a:p>
                <a:pPr lvl="1"/>
                <a:r>
                  <a:rPr lang="en-US" dirty="0"/>
                  <a:t>Increase in predictor causes increase or decrease in response?</a:t>
                </a:r>
              </a:p>
              <a:p>
                <a:r>
                  <a:rPr lang="en-US" dirty="0"/>
                  <a:t>Can the relationship between the response and each predictor be adequately summarized using a linear equation or is it more complicated?</a:t>
                </a:r>
              </a:p>
            </p:txBody>
          </p:sp>
        </mc:Choice>
        <mc:Fallback xmlns="">
          <p:sp>
            <p:nvSpPr>
              <p:cNvPr id="3" name="Content Placeholder 2">
                <a:extLst>
                  <a:ext uri="{FF2B5EF4-FFF2-40B4-BE49-F238E27FC236}">
                    <a16:creationId xmlns:a16="http://schemas.microsoft.com/office/drawing/2014/main" id="{8ED7A79A-7D17-482C-86F6-571CA6CA8F59}"/>
                  </a:ext>
                </a:extLst>
              </p:cNvPr>
              <p:cNvSpPr>
                <a:spLocks noGrp="1" noRot="1" noChangeAspect="1" noMove="1" noResize="1" noEditPoints="1" noAdjustHandles="1" noChangeArrowheads="1" noChangeShapeType="1" noTextEdit="1"/>
              </p:cNvSpPr>
              <p:nvPr>
                <p:ph idx="1"/>
              </p:nvPr>
            </p:nvSpPr>
            <p:spPr>
              <a:xfrm>
                <a:off x="628650" y="1369218"/>
                <a:ext cx="7886700" cy="3590131"/>
              </a:xfrm>
              <a:blipFill>
                <a:blip r:embed="rId2"/>
                <a:stretch>
                  <a:fillRect l="-927" t="-220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1F4051E-A323-4CC4-85AE-EFCE6680209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6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66097FD-6D07-48C3-ADAE-36F44D1FCB31}"/>
                  </a:ext>
                </a:extLst>
              </p:cNvPr>
              <p:cNvSpPr>
                <a:spLocks noGrp="1"/>
              </p:cNvSpPr>
              <p:nvPr>
                <p:ph type="title"/>
              </p:nvPr>
            </p:nvSpPr>
            <p:spPr/>
            <p:txBody>
              <a:bodyPr>
                <a:normAutofit fontScale="90000"/>
              </a:bodyPr>
              <a:lstStyle/>
              <a:p>
                <a:r>
                  <a:rPr lang="en-US" dirty="0"/>
                  <a:t>How Do We Estimate </a:t>
                </a:r>
                <a14:m>
                  <m:oMath xmlns:m="http://schemas.openxmlformats.org/officeDocument/2006/math">
                    <m:r>
                      <a:rPr lang="en-US" b="1" i="1" smtClean="0">
                        <a:latin typeface="Cambria Math" panose="02040503050406030204" pitchFamily="18" charset="0"/>
                      </a:rPr>
                      <m:t>𝒇</m:t>
                    </m:r>
                  </m:oMath>
                </a14:m>
                <a:r>
                  <a:rPr lang="en-US" dirty="0"/>
                  <a:t>?</a:t>
                </a:r>
              </a:p>
            </p:txBody>
          </p:sp>
        </mc:Choice>
        <mc:Fallback xmlns="">
          <p:sp>
            <p:nvSpPr>
              <p:cNvPr id="2" name="Title 1">
                <a:extLst>
                  <a:ext uri="{FF2B5EF4-FFF2-40B4-BE49-F238E27FC236}">
                    <a16:creationId xmlns:a16="http://schemas.microsoft.com/office/drawing/2014/main" id="{B66097FD-6D07-48C3-ADAE-36F44D1FCB31}"/>
                  </a:ext>
                </a:extLst>
              </p:cNvPr>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7A79A-7D17-482C-86F6-571CA6CA8F59}"/>
                  </a:ext>
                </a:extLst>
              </p:cNvPr>
              <p:cNvSpPr>
                <a:spLocks noGrp="1"/>
              </p:cNvSpPr>
              <p:nvPr>
                <p:ph idx="1"/>
              </p:nvPr>
            </p:nvSpPr>
            <p:spPr/>
            <p:txBody>
              <a:bodyPr/>
              <a:lstStyle/>
              <a:p>
                <a:pPr marL="0" indent="0">
                  <a:buNone/>
                </a:pPr>
                <a:r>
                  <a:rPr lang="en-US" dirty="0"/>
                  <a:t>Using the predictor variables (</a:t>
                </a:r>
                <a14:m>
                  <m:oMath xmlns:m="http://schemas.openxmlformats.org/officeDocument/2006/math">
                    <m:r>
                      <a:rPr lang="en-US" b="0" i="1" smtClean="0">
                        <a:latin typeface="Cambria Math" panose="02040503050406030204" pitchFamily="18" charset="0"/>
                      </a:rPr>
                      <m:t>𝑋</m:t>
                    </m:r>
                  </m:oMath>
                </a14:m>
                <a:r>
                  <a:rPr lang="en-US" dirty="0"/>
                  <a:t>), identify our </a:t>
                </a:r>
                <a:r>
                  <a:rPr lang="en-US" i="1" dirty="0"/>
                  <a:t>training data </a:t>
                </a:r>
                <a:r>
                  <a:rPr lang="en-US" dirty="0"/>
                  <a:t>set</a:t>
                </a:r>
              </a:p>
              <a:p>
                <a:r>
                  <a:rPr lang="en-US" dirty="0"/>
                  <a:t>May be all or a subset of the observations (rows) of </a:t>
                </a:r>
                <a14:m>
                  <m:oMath xmlns:m="http://schemas.openxmlformats.org/officeDocument/2006/math">
                    <m:r>
                      <a:rPr lang="en-US" b="0" i="1" smtClean="0">
                        <a:latin typeface="Cambria Math" panose="02040503050406030204" pitchFamily="18" charset="0"/>
                      </a:rPr>
                      <m:t>𝑋</m:t>
                    </m:r>
                  </m:oMath>
                </a14:m>
                <a:endParaRPr lang="en-US" dirty="0"/>
              </a:p>
              <a:p>
                <a:endParaRPr lang="en-US" dirty="0"/>
              </a:p>
              <a:p>
                <a:pPr marL="0" indent="0">
                  <a:buNone/>
                </a:pPr>
                <a:r>
                  <a:rPr lang="en-US" dirty="0"/>
                  <a:t>Broadly speaking, there are two basic approaches to estimating </a:t>
                </a:r>
                <a14:m>
                  <m:oMath xmlns:m="http://schemas.openxmlformats.org/officeDocument/2006/math">
                    <m:r>
                      <a:rPr lang="en-US" b="0" i="1" smtClean="0">
                        <a:latin typeface="Cambria Math" panose="02040503050406030204" pitchFamily="18" charset="0"/>
                      </a:rPr>
                      <m:t>𝑓</m:t>
                    </m:r>
                  </m:oMath>
                </a14:m>
                <a:r>
                  <a:rPr lang="en-US" dirty="0"/>
                  <a:t>:</a:t>
                </a:r>
              </a:p>
              <a:p>
                <a:r>
                  <a:rPr lang="en-US" i="1" dirty="0"/>
                  <a:t>Parametric</a:t>
                </a:r>
                <a:r>
                  <a:rPr lang="en-US" dirty="0"/>
                  <a:t> models</a:t>
                </a:r>
              </a:p>
              <a:p>
                <a:r>
                  <a:rPr lang="en-US" i="1" dirty="0"/>
                  <a:t>Non-Parametric</a:t>
                </a:r>
                <a:r>
                  <a:rPr lang="en-US" dirty="0"/>
                  <a:t> models</a:t>
                </a:r>
              </a:p>
            </p:txBody>
          </p:sp>
        </mc:Choice>
        <mc:Fallback xmlns="">
          <p:sp>
            <p:nvSpPr>
              <p:cNvPr id="3" name="Content Placeholder 2">
                <a:extLst>
                  <a:ext uri="{FF2B5EF4-FFF2-40B4-BE49-F238E27FC236}">
                    <a16:creationId xmlns:a16="http://schemas.microsoft.com/office/drawing/2014/main" id="{8ED7A79A-7D17-482C-86F6-571CA6CA8F59}"/>
                  </a:ext>
                </a:extLst>
              </p:cNvPr>
              <p:cNvSpPr>
                <a:spLocks noGrp="1" noRot="1" noChangeAspect="1" noMove="1" noResize="1" noEditPoints="1" noAdjustHandles="1" noChangeArrowheads="1" noChangeShapeType="1" noTextEdit="1"/>
              </p:cNvSpPr>
              <p:nvPr>
                <p:ph idx="1"/>
              </p:nvPr>
            </p:nvSpPr>
            <p:spPr>
              <a:blipFill>
                <a:blip r:embed="rId3"/>
                <a:stretch>
                  <a:fillRect l="-927"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1F4051E-A323-4CC4-85AE-EFCE6680209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4111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p:txBody>
          <a:bodyPr>
            <a:normAutofit fontScale="90000"/>
          </a:bodyPr>
          <a:lstStyle/>
          <a:p>
            <a:r>
              <a:rPr lang="en-US" dirty="0"/>
              <a:t>Parametric Models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E699B22-3867-4231-A774-0D22E5B6A7A9}"/>
                  </a:ext>
                </a:extLst>
              </p:cNvPr>
              <p:cNvSpPr>
                <a:spLocks noGrp="1"/>
              </p:cNvSpPr>
              <p:nvPr>
                <p:ph idx="1"/>
              </p:nvPr>
            </p:nvSpPr>
            <p:spPr/>
            <p:txBody>
              <a:bodyPr>
                <a:normAutofit/>
              </a:bodyPr>
              <a:lstStyle/>
              <a:p>
                <a:pPr marL="0" indent="0">
                  <a:buNone/>
                </a:pPr>
                <a:r>
                  <a:rPr lang="en-US" dirty="0"/>
                  <a:t>Parametric models make an assumption about the functional form, or shape, of </a:t>
                </a:r>
                <a14:m>
                  <m:oMath xmlns:m="http://schemas.openxmlformats.org/officeDocument/2006/math">
                    <m:r>
                      <a:rPr lang="en-US" b="0" i="1" smtClean="0">
                        <a:latin typeface="Cambria Math" panose="02040503050406030204" pitchFamily="18" charset="0"/>
                      </a:rPr>
                      <m:t>𝑓</m:t>
                    </m:r>
                  </m:oMath>
                </a14:m>
                <a:r>
                  <a:rPr lang="en-US" dirty="0"/>
                  <a:t>.  For example, a very simple assumption is that </a:t>
                </a:r>
                <a14:m>
                  <m:oMath xmlns:m="http://schemas.openxmlformats.org/officeDocument/2006/math">
                    <m:r>
                      <a:rPr lang="en-US" b="0" i="1" smtClean="0">
                        <a:latin typeface="Cambria Math" panose="02040503050406030204" pitchFamily="18" charset="0"/>
                      </a:rPr>
                      <m:t>𝑓</m:t>
                    </m:r>
                  </m:oMath>
                </a14:m>
                <a:r>
                  <a:rPr lang="en-US" dirty="0"/>
                  <a:t> is linear in </a:t>
                </a:r>
                <a14:m>
                  <m:oMath xmlns:m="http://schemas.openxmlformats.org/officeDocument/2006/math">
                    <m:r>
                      <a:rPr lang="en-US" b="0" i="1" smtClean="0">
                        <a:latin typeface="Cambria Math" panose="02040503050406030204" pitchFamily="18" charset="0"/>
                      </a:rPr>
                      <m:t>𝑋</m:t>
                    </m:r>
                  </m:oMath>
                </a14:m>
                <a:r>
                  <a:rPr lang="en-US" dirty="0"/>
                  <a:t>:</a:t>
                </a:r>
              </a:p>
              <a:p>
                <a:pPr lvl="2"/>
                <a:endParaRPr lang="en-US" dirty="0"/>
              </a:p>
              <a:p>
                <a:pPr marL="365760" lvl="2" indent="0" algn="ctr">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𝑝</m:t>
                        </m:r>
                      </m:sub>
                    </m:sSub>
                  </m:oMath>
                </a14:m>
                <a:endParaRPr lang="en-US" dirty="0"/>
              </a:p>
              <a:p>
                <a:pPr lvl="2"/>
                <a:endParaRPr lang="en-US" dirty="0"/>
              </a:p>
              <a:p>
                <a:pPr marL="0" indent="0">
                  <a:buNone/>
                </a:pPr>
                <a:r>
                  <a:rPr lang="en-US" dirty="0"/>
                  <a:t>After this model form is selected, we just need a procedure that uses the training data to </a:t>
                </a:r>
                <a:r>
                  <a:rPr lang="en-US" i="1" dirty="0"/>
                  <a:t>fit</a:t>
                </a:r>
                <a:r>
                  <a:rPr lang="en-US" dirty="0"/>
                  <a:t> or </a:t>
                </a:r>
                <a:r>
                  <a:rPr lang="en-US" i="1" dirty="0"/>
                  <a:t>train</a:t>
                </a:r>
                <a:r>
                  <a:rPr lang="en-US" dirty="0"/>
                  <a:t> the model.  In the case of the linear model above, we need to estimate the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oMath>
                </a14:m>
                <a:endParaRPr lang="en-US" dirty="0"/>
              </a:p>
            </p:txBody>
          </p:sp>
        </mc:Choice>
        <mc:Fallback xmlns="">
          <p:sp>
            <p:nvSpPr>
              <p:cNvPr id="6" name="Content Placeholder 5">
                <a:extLst>
                  <a:ext uri="{FF2B5EF4-FFF2-40B4-BE49-F238E27FC236}">
                    <a16:creationId xmlns:a16="http://schemas.microsoft.com/office/drawing/2014/main" id="{4E699B22-3867-4231-A774-0D22E5B6A7A9}"/>
                  </a:ext>
                </a:extLst>
              </p:cNvPr>
              <p:cNvSpPr>
                <a:spLocks noGrp="1" noRot="1" noChangeAspect="1" noMove="1" noResize="1" noEditPoints="1" noAdjustHandles="1" noChangeArrowheads="1" noChangeShapeType="1" noTextEdit="1"/>
              </p:cNvSpPr>
              <p:nvPr>
                <p:ph idx="1"/>
              </p:nvPr>
            </p:nvSpPr>
            <p:spPr>
              <a:blipFill>
                <a:blip r:embed="rId2"/>
                <a:stretch>
                  <a:fillRect l="-927" t="-2804" r="-309"/>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399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7C36-4A7C-49CC-85B8-2E21B5B13B01}"/>
              </a:ext>
            </a:extLst>
          </p:cNvPr>
          <p:cNvSpPr>
            <a:spLocks noGrp="1"/>
          </p:cNvSpPr>
          <p:nvPr>
            <p:ph type="title"/>
          </p:nvPr>
        </p:nvSpPr>
        <p:spPr/>
        <p:txBody>
          <a:bodyPr>
            <a:normAutofit fontScale="90000"/>
          </a:bodyPr>
          <a:lstStyle/>
          <a:p>
            <a:r>
              <a:rPr lang="en-US" dirty="0"/>
              <a:t>Parametric Models</a:t>
            </a:r>
          </a:p>
        </p:txBody>
      </p:sp>
      <p:sp>
        <p:nvSpPr>
          <p:cNvPr id="4" name="Text Placeholder 3">
            <a:extLst>
              <a:ext uri="{FF2B5EF4-FFF2-40B4-BE49-F238E27FC236}">
                <a16:creationId xmlns:a16="http://schemas.microsoft.com/office/drawing/2014/main" id="{3C57B191-2F07-422E-A140-9336661F96CF}"/>
              </a:ext>
            </a:extLst>
          </p:cNvPr>
          <p:cNvSpPr>
            <a:spLocks noGrp="1"/>
          </p:cNvSpPr>
          <p:nvPr>
            <p:ph type="body" sz="quarter" idx="10"/>
          </p:nvPr>
        </p:nvSpPr>
        <p:spPr/>
        <p:txBody>
          <a:bodyPr/>
          <a:lstStyle/>
          <a:p>
            <a:r>
              <a:rPr lang="en-US" dirty="0"/>
              <a:t>Linear Model Using Income Example</a:t>
            </a:r>
          </a:p>
        </p:txBody>
      </p:sp>
      <p:pic>
        <p:nvPicPr>
          <p:cNvPr id="6" name="Picture 5">
            <a:extLst>
              <a:ext uri="{FF2B5EF4-FFF2-40B4-BE49-F238E27FC236}">
                <a16:creationId xmlns:a16="http://schemas.microsoft.com/office/drawing/2014/main" id="{40803ADC-5F37-4798-A45C-33C04DF53E6B}"/>
              </a:ext>
            </a:extLst>
          </p:cNvPr>
          <p:cNvPicPr>
            <a:picLocks noChangeAspect="1"/>
          </p:cNvPicPr>
          <p:nvPr/>
        </p:nvPicPr>
        <p:blipFill>
          <a:blip r:embed="rId2"/>
          <a:stretch>
            <a:fillRect/>
          </a:stretch>
        </p:blipFill>
        <p:spPr>
          <a:xfrm>
            <a:off x="1436077" y="1234153"/>
            <a:ext cx="6271845" cy="3635503"/>
          </a:xfrm>
          <a:prstGeom prst="rect">
            <a:avLst/>
          </a:prstGeom>
        </p:spPr>
      </p:pic>
    </p:spTree>
    <p:extLst>
      <p:ext uri="{BB962C8B-B14F-4D97-AF65-F5344CB8AC3E}">
        <p14:creationId xmlns:p14="http://schemas.microsoft.com/office/powerpoint/2010/main" val="23734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7A3D-18CD-4512-8F9D-0CF887353B41}"/>
              </a:ext>
            </a:extLst>
          </p:cNvPr>
          <p:cNvSpPr>
            <a:spLocks noGrp="1"/>
          </p:cNvSpPr>
          <p:nvPr>
            <p:ph type="title"/>
          </p:nvPr>
        </p:nvSpPr>
        <p:spPr/>
        <p:txBody>
          <a:bodyPr>
            <a:normAutofit fontScale="90000"/>
          </a:bodyPr>
          <a:lstStyle/>
          <a:p>
            <a:r>
              <a:rPr lang="en-US" dirty="0"/>
              <a:t>Non-Parametric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AF02E-892A-4FFB-8FEA-AB356BF97CE5}"/>
                  </a:ext>
                </a:extLst>
              </p:cNvPr>
              <p:cNvSpPr>
                <a:spLocks noGrp="1"/>
              </p:cNvSpPr>
              <p:nvPr>
                <p:ph idx="1"/>
              </p:nvPr>
            </p:nvSpPr>
            <p:spPr/>
            <p:txBody>
              <a:bodyPr/>
              <a:lstStyle/>
              <a:p>
                <a:pPr marL="0" indent="0">
                  <a:buNone/>
                </a:pPr>
                <a:r>
                  <a:rPr lang="en-US" dirty="0"/>
                  <a:t>Non-parametric models make no explicit assumptions about the functional form of </a:t>
                </a:r>
                <a14:m>
                  <m:oMath xmlns:m="http://schemas.openxmlformats.org/officeDocument/2006/math">
                    <m:r>
                      <a:rPr lang="en-US" b="0" i="1" smtClean="0">
                        <a:latin typeface="Cambria Math" panose="02040503050406030204" pitchFamily="18" charset="0"/>
                      </a:rPr>
                      <m:t>𝑓</m:t>
                    </m:r>
                  </m:oMath>
                </a14:m>
                <a:endParaRPr lang="en-US" dirty="0"/>
              </a:p>
              <a:p>
                <a:r>
                  <a:rPr lang="en-US" dirty="0"/>
                  <a:t>Instead, they seek a mapping of predictors to response variable that is as close to the data as possible without being too “wiggly”</a:t>
                </a:r>
              </a:p>
            </p:txBody>
          </p:sp>
        </mc:Choice>
        <mc:Fallback xmlns="">
          <p:sp>
            <p:nvSpPr>
              <p:cNvPr id="3" name="Content Placeholder 2">
                <a:extLst>
                  <a:ext uri="{FF2B5EF4-FFF2-40B4-BE49-F238E27FC236}">
                    <a16:creationId xmlns:a16="http://schemas.microsoft.com/office/drawing/2014/main" id="{685AF02E-892A-4FFB-8FEA-AB356BF97CE5}"/>
                  </a:ext>
                </a:extLst>
              </p:cNvPr>
              <p:cNvSpPr>
                <a:spLocks noGrp="1" noRot="1" noChangeAspect="1" noMove="1" noResize="1" noEditPoints="1" noAdjustHandles="1" noChangeArrowheads="1" noChangeShapeType="1" noTextEdit="1"/>
              </p:cNvSpPr>
              <p:nvPr>
                <p:ph idx="1"/>
              </p:nvPr>
            </p:nvSpPr>
            <p:spPr>
              <a:blipFill>
                <a:blip r:embed="rId2"/>
                <a:stretch>
                  <a:fillRect l="-927" t="-2804" r="-30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2B5812D-0C00-41B7-8A79-FAE2D31CE8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717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7113-B625-4FE7-BA8C-D7DF8D60D297}"/>
              </a:ext>
            </a:extLst>
          </p:cNvPr>
          <p:cNvSpPr>
            <a:spLocks noGrp="1"/>
          </p:cNvSpPr>
          <p:nvPr>
            <p:ph type="title"/>
          </p:nvPr>
        </p:nvSpPr>
        <p:spPr/>
        <p:txBody>
          <a:bodyPr>
            <a:normAutofit fontScale="90000"/>
          </a:bodyPr>
          <a:lstStyle/>
          <a:p>
            <a:r>
              <a:rPr lang="en-US" dirty="0"/>
              <a:t>Non-Parametric Models</a:t>
            </a:r>
          </a:p>
        </p:txBody>
      </p:sp>
      <p:sp>
        <p:nvSpPr>
          <p:cNvPr id="4" name="Text Placeholder 3">
            <a:extLst>
              <a:ext uri="{FF2B5EF4-FFF2-40B4-BE49-F238E27FC236}">
                <a16:creationId xmlns:a16="http://schemas.microsoft.com/office/drawing/2014/main" id="{7A8D381B-150D-4EBD-8E08-43ED73207048}"/>
              </a:ext>
            </a:extLst>
          </p:cNvPr>
          <p:cNvSpPr>
            <a:spLocks noGrp="1"/>
          </p:cNvSpPr>
          <p:nvPr>
            <p:ph type="body" sz="quarter" idx="10"/>
          </p:nvPr>
        </p:nvSpPr>
        <p:spPr/>
        <p:txBody>
          <a:bodyPr/>
          <a:lstStyle/>
          <a:p>
            <a:r>
              <a:rPr lang="en-US" dirty="0"/>
              <a:t>“Smooth” Thin-Plate Spline Example</a:t>
            </a:r>
          </a:p>
        </p:txBody>
      </p:sp>
      <p:pic>
        <p:nvPicPr>
          <p:cNvPr id="5" name="Picture 4">
            <a:extLst>
              <a:ext uri="{FF2B5EF4-FFF2-40B4-BE49-F238E27FC236}">
                <a16:creationId xmlns:a16="http://schemas.microsoft.com/office/drawing/2014/main" id="{532C1A0B-CBFF-4C6B-9679-234905CD9BF6}"/>
              </a:ext>
            </a:extLst>
          </p:cNvPr>
          <p:cNvPicPr>
            <a:picLocks noChangeAspect="1"/>
          </p:cNvPicPr>
          <p:nvPr/>
        </p:nvPicPr>
        <p:blipFill>
          <a:blip r:embed="rId2"/>
          <a:stretch>
            <a:fillRect/>
          </a:stretch>
        </p:blipFill>
        <p:spPr>
          <a:xfrm>
            <a:off x="2113166" y="1349387"/>
            <a:ext cx="4917667" cy="2968613"/>
          </a:xfrm>
          <a:prstGeom prst="rect">
            <a:avLst/>
          </a:prstGeom>
        </p:spPr>
      </p:pic>
    </p:spTree>
    <p:extLst>
      <p:ext uri="{BB962C8B-B14F-4D97-AF65-F5344CB8AC3E}">
        <p14:creationId xmlns:p14="http://schemas.microsoft.com/office/powerpoint/2010/main" val="346737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4474-4E70-4CC2-A180-3E83E3B63A4D}"/>
              </a:ext>
            </a:extLst>
          </p:cNvPr>
          <p:cNvSpPr>
            <a:spLocks noGrp="1"/>
          </p:cNvSpPr>
          <p:nvPr>
            <p:ph type="title"/>
          </p:nvPr>
        </p:nvSpPr>
        <p:spPr/>
        <p:txBody>
          <a:bodyPr>
            <a:normAutofit fontScale="90000"/>
          </a:bodyPr>
          <a:lstStyle/>
          <a:p>
            <a:r>
              <a:rPr lang="en-US" dirty="0"/>
              <a:t>Attribute Types – Difficult Cases</a:t>
            </a:r>
          </a:p>
        </p:txBody>
      </p:sp>
      <p:sp>
        <p:nvSpPr>
          <p:cNvPr id="3" name="Content Placeholder 2">
            <a:extLst>
              <a:ext uri="{FF2B5EF4-FFF2-40B4-BE49-F238E27FC236}">
                <a16:creationId xmlns:a16="http://schemas.microsoft.com/office/drawing/2014/main" id="{E6C1BB94-5DBF-4349-8751-C5BC2469F778}"/>
              </a:ext>
            </a:extLst>
          </p:cNvPr>
          <p:cNvSpPr>
            <a:spLocks noGrp="1"/>
          </p:cNvSpPr>
          <p:nvPr>
            <p:ph sz="quarter" idx="1"/>
          </p:nvPr>
        </p:nvSpPr>
        <p:spPr/>
        <p:txBody>
          <a:bodyPr/>
          <a:lstStyle/>
          <a:p>
            <a:r>
              <a:rPr lang="en-US" dirty="0"/>
              <a:t>In some cases (as with year of publication), it is difficult to decide if an attribute should be treated as a measure or a category, particularly in the case of integer attributes with a finite number of possible values.</a:t>
            </a:r>
          </a:p>
          <a:p>
            <a:r>
              <a:rPr lang="en-US" dirty="0"/>
              <a:t>A good rule of thumb is to ask if it makes sense to think about the “average” or “total” of that attribute across some number of entities (in which case its probably a measure) or if it makes more sense to think about the number of observations that have that category value (in which case its probably a category)</a:t>
            </a:r>
          </a:p>
        </p:txBody>
      </p:sp>
      <p:pic>
        <p:nvPicPr>
          <p:cNvPr id="4" name="Picture 3">
            <a:extLst>
              <a:ext uri="{FF2B5EF4-FFF2-40B4-BE49-F238E27FC236}">
                <a16:creationId xmlns:a16="http://schemas.microsoft.com/office/drawing/2014/main" id="{4638F558-8F9B-4A66-AC10-4E9B9764CA7C}"/>
              </a:ext>
            </a:extLst>
          </p:cNvPr>
          <p:cNvPicPr>
            <a:picLocks noChangeAspect="1"/>
          </p:cNvPicPr>
          <p:nvPr/>
        </p:nvPicPr>
        <p:blipFill rotWithShape="1">
          <a:blip r:embed="rId2"/>
          <a:srcRect b="71378"/>
          <a:stretch/>
        </p:blipFill>
        <p:spPr>
          <a:xfrm>
            <a:off x="457200" y="3339340"/>
            <a:ext cx="8398695" cy="1026628"/>
          </a:xfrm>
          <a:prstGeom prst="rect">
            <a:avLst/>
          </a:prstGeom>
        </p:spPr>
      </p:pic>
      <p:sp>
        <p:nvSpPr>
          <p:cNvPr id="5" name="Oval 4">
            <a:extLst>
              <a:ext uri="{FF2B5EF4-FFF2-40B4-BE49-F238E27FC236}">
                <a16:creationId xmlns:a16="http://schemas.microsoft.com/office/drawing/2014/main" id="{4ED7ACBA-496C-430E-90CA-A62CAB3A94F7}"/>
              </a:ext>
            </a:extLst>
          </p:cNvPr>
          <p:cNvSpPr/>
          <p:nvPr/>
        </p:nvSpPr>
        <p:spPr>
          <a:xfrm>
            <a:off x="3695700" y="3339340"/>
            <a:ext cx="527050" cy="10174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37D6B3-74E9-4A06-B784-E02307D65444}"/>
              </a:ext>
            </a:extLst>
          </p:cNvPr>
          <p:cNvSpPr txBox="1"/>
          <p:nvPr/>
        </p:nvSpPr>
        <p:spPr>
          <a:xfrm>
            <a:off x="1854200" y="4443740"/>
            <a:ext cx="2965450" cy="523220"/>
          </a:xfrm>
          <a:prstGeom prst="rect">
            <a:avLst/>
          </a:prstGeom>
          <a:noFill/>
        </p:spPr>
        <p:txBody>
          <a:bodyPr wrap="square" rtlCol="0">
            <a:spAutoFit/>
          </a:bodyPr>
          <a:lstStyle/>
          <a:p>
            <a:pPr algn="l"/>
            <a:r>
              <a:rPr lang="en-US" sz="1400" i="1" dirty="0">
                <a:solidFill>
                  <a:schemeClr val="bg1"/>
                </a:solidFill>
                <a:latin typeface="+mj-lt"/>
              </a:rPr>
              <a:t>Should cylinders be treated as a category or a measure?</a:t>
            </a:r>
          </a:p>
        </p:txBody>
      </p:sp>
    </p:spTree>
    <p:extLst>
      <p:ext uri="{BB962C8B-B14F-4D97-AF65-F5344CB8AC3E}">
        <p14:creationId xmlns:p14="http://schemas.microsoft.com/office/powerpoint/2010/main" val="14114656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7113-B625-4FE7-BA8C-D7DF8D60D297}"/>
              </a:ext>
            </a:extLst>
          </p:cNvPr>
          <p:cNvSpPr>
            <a:spLocks noGrp="1"/>
          </p:cNvSpPr>
          <p:nvPr>
            <p:ph type="title"/>
          </p:nvPr>
        </p:nvSpPr>
        <p:spPr/>
        <p:txBody>
          <a:bodyPr>
            <a:normAutofit fontScale="90000"/>
          </a:bodyPr>
          <a:lstStyle/>
          <a:p>
            <a:r>
              <a:rPr lang="en-US" dirty="0"/>
              <a:t>Non-Parametric Models</a:t>
            </a:r>
          </a:p>
        </p:txBody>
      </p:sp>
      <p:sp>
        <p:nvSpPr>
          <p:cNvPr id="4" name="Text Placeholder 3">
            <a:extLst>
              <a:ext uri="{FF2B5EF4-FFF2-40B4-BE49-F238E27FC236}">
                <a16:creationId xmlns:a16="http://schemas.microsoft.com/office/drawing/2014/main" id="{7A8D381B-150D-4EBD-8E08-43ED73207048}"/>
              </a:ext>
            </a:extLst>
          </p:cNvPr>
          <p:cNvSpPr>
            <a:spLocks noGrp="1"/>
          </p:cNvSpPr>
          <p:nvPr>
            <p:ph type="body" sz="quarter" idx="10"/>
          </p:nvPr>
        </p:nvSpPr>
        <p:spPr/>
        <p:txBody>
          <a:bodyPr/>
          <a:lstStyle/>
          <a:p>
            <a:r>
              <a:rPr lang="en-US" dirty="0"/>
              <a:t>“Rough” Thin-Plate Spline Example</a:t>
            </a:r>
          </a:p>
        </p:txBody>
      </p:sp>
      <p:pic>
        <p:nvPicPr>
          <p:cNvPr id="7" name="Picture 6">
            <a:extLst>
              <a:ext uri="{FF2B5EF4-FFF2-40B4-BE49-F238E27FC236}">
                <a16:creationId xmlns:a16="http://schemas.microsoft.com/office/drawing/2014/main" id="{C89B7240-4179-4E35-85EB-B713D3A4273C}"/>
              </a:ext>
            </a:extLst>
          </p:cNvPr>
          <p:cNvPicPr>
            <a:picLocks noChangeAspect="1"/>
          </p:cNvPicPr>
          <p:nvPr/>
        </p:nvPicPr>
        <p:blipFill>
          <a:blip r:embed="rId2"/>
          <a:stretch>
            <a:fillRect/>
          </a:stretch>
        </p:blipFill>
        <p:spPr>
          <a:xfrm>
            <a:off x="2113166" y="1349386"/>
            <a:ext cx="4917667" cy="2826275"/>
          </a:xfrm>
          <a:prstGeom prst="rect">
            <a:avLst/>
          </a:prstGeom>
        </p:spPr>
      </p:pic>
    </p:spTree>
    <p:extLst>
      <p:ext uri="{BB962C8B-B14F-4D97-AF65-F5344CB8AC3E}">
        <p14:creationId xmlns:p14="http://schemas.microsoft.com/office/powerpoint/2010/main" val="1336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B101-B46C-41BF-9916-C46D9271FE1D}"/>
              </a:ext>
            </a:extLst>
          </p:cNvPr>
          <p:cNvSpPr>
            <a:spLocks noGrp="1"/>
          </p:cNvSpPr>
          <p:nvPr>
            <p:ph type="title"/>
          </p:nvPr>
        </p:nvSpPr>
        <p:spPr/>
        <p:txBody>
          <a:bodyPr>
            <a:normAutofit fontScale="90000"/>
          </a:bodyPr>
          <a:lstStyle/>
          <a:p>
            <a:r>
              <a:rPr lang="en-US" dirty="0"/>
              <a:t>Model “Flexibility”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F2E6C9-BC2C-447D-91A1-622D0A55FE9E}"/>
                  </a:ext>
                </a:extLst>
              </p:cNvPr>
              <p:cNvSpPr>
                <a:spLocks noGrp="1"/>
              </p:cNvSpPr>
              <p:nvPr>
                <p:ph idx="1"/>
              </p:nvPr>
            </p:nvSpPr>
            <p:spPr/>
            <p:txBody>
              <a:bodyPr/>
              <a:lstStyle/>
              <a:p>
                <a:r>
                  <a:rPr lang="en-US" dirty="0"/>
                  <a:t>Some models are less “flexible” (or more “restrictive”) in the sense that they can produce a relatively small range of shapes to estimate </a:t>
                </a:r>
                <a14:m>
                  <m:oMath xmlns:m="http://schemas.openxmlformats.org/officeDocument/2006/math">
                    <m:r>
                      <a:rPr lang="en-US" b="0" i="1" smtClean="0">
                        <a:latin typeface="Cambria Math" panose="02040503050406030204" pitchFamily="18" charset="0"/>
                      </a:rPr>
                      <m:t>𝑓</m:t>
                    </m:r>
                  </m:oMath>
                </a14:m>
                <a:endParaRPr lang="en-US" dirty="0"/>
              </a:p>
              <a:p>
                <a:r>
                  <a:rPr lang="en-US" dirty="0"/>
                  <a:t>Why would we select a less flexible model?</a:t>
                </a:r>
              </a:p>
            </p:txBody>
          </p:sp>
        </mc:Choice>
        <mc:Fallback xmlns="">
          <p:sp>
            <p:nvSpPr>
              <p:cNvPr id="3" name="Content Placeholder 2">
                <a:extLst>
                  <a:ext uri="{FF2B5EF4-FFF2-40B4-BE49-F238E27FC236}">
                    <a16:creationId xmlns:a16="http://schemas.microsoft.com/office/drawing/2014/main" id="{45F2E6C9-BC2C-447D-91A1-622D0A55FE9E}"/>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F7DE122E-64CF-45A0-98F6-4161E134EE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0997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FA01-4042-4BAF-8481-31F01D22A6E8}"/>
              </a:ext>
            </a:extLst>
          </p:cNvPr>
          <p:cNvSpPr>
            <a:spLocks noGrp="1"/>
          </p:cNvSpPr>
          <p:nvPr>
            <p:ph type="title"/>
          </p:nvPr>
        </p:nvSpPr>
        <p:spPr/>
        <p:txBody>
          <a:bodyPr>
            <a:normAutofit fontScale="90000"/>
          </a:bodyPr>
          <a:lstStyle/>
          <a:p>
            <a:r>
              <a:rPr lang="en-US" dirty="0"/>
              <a:t>Model Flexibility vs Interpretability</a:t>
            </a:r>
          </a:p>
        </p:txBody>
      </p:sp>
      <p:sp>
        <p:nvSpPr>
          <p:cNvPr id="4" name="Text Placeholder 3">
            <a:extLst>
              <a:ext uri="{FF2B5EF4-FFF2-40B4-BE49-F238E27FC236}">
                <a16:creationId xmlns:a16="http://schemas.microsoft.com/office/drawing/2014/main" id="{254F08AA-A53C-47AB-8FE5-114A49205D00}"/>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8C6E2C58-DABD-4B29-B7BB-EF832B5A2A54}"/>
              </a:ext>
            </a:extLst>
          </p:cNvPr>
          <p:cNvPicPr>
            <a:picLocks noChangeAspect="1"/>
          </p:cNvPicPr>
          <p:nvPr/>
        </p:nvPicPr>
        <p:blipFill>
          <a:blip r:embed="rId2"/>
          <a:stretch>
            <a:fillRect/>
          </a:stretch>
        </p:blipFill>
        <p:spPr>
          <a:xfrm>
            <a:off x="1338263" y="1231670"/>
            <a:ext cx="6122988" cy="3637986"/>
          </a:xfrm>
          <a:prstGeom prst="rect">
            <a:avLst/>
          </a:prstGeom>
        </p:spPr>
      </p:pic>
    </p:spTree>
    <p:extLst>
      <p:ext uri="{BB962C8B-B14F-4D97-AF65-F5344CB8AC3E}">
        <p14:creationId xmlns:p14="http://schemas.microsoft.com/office/powerpoint/2010/main" val="256812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6109-AB57-4D73-AB10-D9AE2E10B8C6}"/>
              </a:ext>
            </a:extLst>
          </p:cNvPr>
          <p:cNvSpPr>
            <a:spLocks noGrp="1"/>
          </p:cNvSpPr>
          <p:nvPr>
            <p:ph type="title"/>
          </p:nvPr>
        </p:nvSpPr>
        <p:spPr/>
        <p:txBody>
          <a:bodyPr>
            <a:normAutofit fontScale="90000"/>
          </a:bodyPr>
          <a:lstStyle/>
          <a:p>
            <a:r>
              <a:rPr lang="en-US" dirty="0"/>
              <a:t>Trade-offs</a:t>
            </a:r>
          </a:p>
        </p:txBody>
      </p:sp>
      <p:sp>
        <p:nvSpPr>
          <p:cNvPr id="3" name="Content Placeholder 2">
            <a:extLst>
              <a:ext uri="{FF2B5EF4-FFF2-40B4-BE49-F238E27FC236}">
                <a16:creationId xmlns:a16="http://schemas.microsoft.com/office/drawing/2014/main" id="{58F27182-8DA3-4880-9E62-2B9DCB1288BD}"/>
              </a:ext>
            </a:extLst>
          </p:cNvPr>
          <p:cNvSpPr>
            <a:spLocks noGrp="1"/>
          </p:cNvSpPr>
          <p:nvPr>
            <p:ph idx="1"/>
          </p:nvPr>
        </p:nvSpPr>
        <p:spPr/>
        <p:txBody>
          <a:bodyPr/>
          <a:lstStyle/>
          <a:p>
            <a:r>
              <a:rPr lang="en-US" dirty="0"/>
              <a:t>Prediction accuracy versus interpretability</a:t>
            </a:r>
          </a:p>
          <a:p>
            <a:pPr lvl="1"/>
            <a:r>
              <a:rPr lang="en-US" dirty="0"/>
              <a:t>Linear models easy to interpret; thin-plate splines are not!</a:t>
            </a:r>
          </a:p>
          <a:p>
            <a:r>
              <a:rPr lang="en-US" dirty="0"/>
              <a:t>Good fit versus over-fitting/under-fitting</a:t>
            </a:r>
          </a:p>
          <a:p>
            <a:r>
              <a:rPr lang="en-US" dirty="0"/>
              <a:t>Parsimony versus black-box</a:t>
            </a:r>
          </a:p>
          <a:p>
            <a:pPr lvl="1"/>
            <a:r>
              <a:rPr lang="en-US" dirty="0"/>
              <a:t>Generally, we prefer simpler models with fewer variables</a:t>
            </a:r>
          </a:p>
        </p:txBody>
      </p:sp>
      <p:sp>
        <p:nvSpPr>
          <p:cNvPr id="4" name="Text Placeholder 3">
            <a:extLst>
              <a:ext uri="{FF2B5EF4-FFF2-40B4-BE49-F238E27FC236}">
                <a16:creationId xmlns:a16="http://schemas.microsoft.com/office/drawing/2014/main" id="{E02F0C0C-95F7-47D1-9E19-3B1DF2E3B46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322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108744"/>
            <a:ext cx="7886700" cy="457200"/>
          </a:xfrm>
        </p:spPr>
        <p:txBody>
          <a:bodyPr>
            <a:normAutofit fontScale="90000"/>
          </a:bodyPr>
          <a:lstStyle/>
          <a:p>
            <a:r>
              <a:rPr lang="en-US" dirty="0"/>
              <a:t>Second Example</a:t>
            </a:r>
          </a:p>
        </p:txBody>
      </p:sp>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a:xfrm>
            <a:off x="628650" y="566738"/>
            <a:ext cx="7886700" cy="457200"/>
          </a:xfrm>
        </p:spPr>
        <p:txBody>
          <a:bodyPr/>
          <a:lstStyle/>
          <a:p>
            <a:r>
              <a:rPr lang="en-US" dirty="0"/>
              <a:t>Advertising Data</a:t>
            </a:r>
          </a:p>
        </p:txBody>
      </p:sp>
      <p:pic>
        <p:nvPicPr>
          <p:cNvPr id="5" name="Picture 4">
            <a:extLst>
              <a:ext uri="{FF2B5EF4-FFF2-40B4-BE49-F238E27FC236}">
                <a16:creationId xmlns:a16="http://schemas.microsoft.com/office/drawing/2014/main" id="{FB74A7D3-F5EF-4FBB-87E4-957DA23CA324}"/>
              </a:ext>
            </a:extLst>
          </p:cNvPr>
          <p:cNvPicPr>
            <a:picLocks noChangeAspect="1"/>
          </p:cNvPicPr>
          <p:nvPr/>
        </p:nvPicPr>
        <p:blipFill rotWithShape="1">
          <a:blip r:embed="rId2"/>
          <a:srcRect l="18931"/>
          <a:stretch/>
        </p:blipFill>
        <p:spPr>
          <a:xfrm>
            <a:off x="3387725" y="1023938"/>
            <a:ext cx="2368550" cy="325112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22DA6B-2169-44DB-9AD9-C757C08E17D2}"/>
                  </a:ext>
                </a:extLst>
              </p:cNvPr>
              <p:cNvSpPr txBox="1"/>
              <p:nvPr/>
            </p:nvSpPr>
            <p:spPr>
              <a:xfrm>
                <a:off x="866775" y="4388425"/>
                <a:ext cx="7410450" cy="646331"/>
              </a:xfrm>
              <a:prstGeom prst="rect">
                <a:avLst/>
              </a:prstGeom>
              <a:noFill/>
            </p:spPr>
            <p:txBody>
              <a:bodyPr wrap="square">
                <a:spAutoFit/>
              </a:bodyPr>
              <a:lstStyle/>
              <a:p>
                <a:pPr algn="l"/>
                <a:r>
                  <a:rPr lang="en-US" dirty="0">
                    <a:solidFill>
                      <a:schemeClr val="bg1"/>
                    </a:solidFill>
                    <a:latin typeface="+mj-lt"/>
                  </a:rPr>
                  <a:t>We wish to predict Sales from TV, Radio, and Press by finding a function:</a:t>
                </a:r>
              </a:p>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𝑆𝑎𝑙𝑒𝑠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𝑓</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𝑅𝑎𝑑𝑖𝑜</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𝑃𝑟𝑒𝑠𝑠</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j-lt"/>
                </a:endParaRPr>
              </a:p>
            </p:txBody>
          </p:sp>
        </mc:Choice>
        <mc:Fallback xmlns="">
          <p:sp>
            <p:nvSpPr>
              <p:cNvPr id="11" name="TextBox 10">
                <a:extLst>
                  <a:ext uri="{FF2B5EF4-FFF2-40B4-BE49-F238E27FC236}">
                    <a16:creationId xmlns:a16="http://schemas.microsoft.com/office/drawing/2014/main" id="{0122DA6B-2169-44DB-9AD9-C757C08E17D2}"/>
                  </a:ext>
                </a:extLst>
              </p:cNvPr>
              <p:cNvSpPr txBox="1">
                <a:spLocks noRot="1" noChangeAspect="1" noMove="1" noResize="1" noEditPoints="1" noAdjustHandles="1" noChangeArrowheads="1" noChangeShapeType="1" noTextEdit="1"/>
              </p:cNvSpPr>
              <p:nvPr/>
            </p:nvSpPr>
            <p:spPr>
              <a:xfrm>
                <a:off x="866775" y="4388425"/>
                <a:ext cx="7410450" cy="646331"/>
              </a:xfrm>
              <a:prstGeom prst="rect">
                <a:avLst/>
              </a:prstGeom>
              <a:blipFill>
                <a:blip r:embed="rId3"/>
                <a:stretch>
                  <a:fillRect l="-658" t="-5660" b="-6604"/>
                </a:stretch>
              </a:blipFill>
            </p:spPr>
            <p:txBody>
              <a:bodyPr/>
              <a:lstStyle/>
              <a:p>
                <a:r>
                  <a:rPr lang="en-US">
                    <a:noFill/>
                  </a:rPr>
                  <a:t> </a:t>
                </a:r>
              </a:p>
            </p:txBody>
          </p:sp>
        </mc:Fallback>
      </mc:AlternateContent>
    </p:spTree>
    <p:extLst>
      <p:ext uri="{BB962C8B-B14F-4D97-AF65-F5344CB8AC3E}">
        <p14:creationId xmlns:p14="http://schemas.microsoft.com/office/powerpoint/2010/main" val="24647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108744"/>
            <a:ext cx="7886700" cy="457200"/>
          </a:xfrm>
        </p:spPr>
        <p:txBody>
          <a:bodyPr>
            <a:normAutofit fontScale="90000"/>
          </a:bodyPr>
          <a:lstStyle/>
          <a:p>
            <a:r>
              <a:rPr lang="en-US" dirty="0"/>
              <a:t>Initial Example</a:t>
            </a:r>
          </a:p>
        </p:txBody>
      </p:sp>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a:xfrm>
            <a:off x="628650" y="566738"/>
            <a:ext cx="7886700" cy="457200"/>
          </a:xfrm>
        </p:spPr>
        <p:txBody>
          <a:bodyPr/>
          <a:lstStyle/>
          <a:p>
            <a:r>
              <a:rPr lang="en-US" dirty="0"/>
              <a:t>Advertising Data</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22DA6B-2169-44DB-9AD9-C757C08E17D2}"/>
                  </a:ext>
                </a:extLst>
              </p:cNvPr>
              <p:cNvSpPr txBox="1"/>
              <p:nvPr/>
            </p:nvSpPr>
            <p:spPr>
              <a:xfrm>
                <a:off x="866775" y="4522459"/>
                <a:ext cx="7410450" cy="646331"/>
              </a:xfrm>
              <a:prstGeom prst="rect">
                <a:avLst/>
              </a:prstGeom>
              <a:noFill/>
            </p:spPr>
            <p:txBody>
              <a:bodyPr wrap="square">
                <a:spAutoFit/>
              </a:bodyPr>
              <a:lstStyle/>
              <a:p>
                <a:pPr algn="l"/>
                <a:r>
                  <a:rPr lang="en-US" dirty="0">
                    <a:solidFill>
                      <a:schemeClr val="bg1"/>
                    </a:solidFill>
                    <a:latin typeface="+mj-lt"/>
                  </a:rPr>
                  <a:t>We wish to predict Sales from TV, Radio, and Press by finding a function:</a:t>
                </a:r>
              </a:p>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𝑆𝑎𝑙𝑒𝑠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𝑓</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𝑅𝑎𝑑𝑖𝑜</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𝑃𝑟𝑒𝑠𝑠</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j-lt"/>
                </a:endParaRPr>
              </a:p>
            </p:txBody>
          </p:sp>
        </mc:Choice>
        <mc:Fallback xmlns="">
          <p:sp>
            <p:nvSpPr>
              <p:cNvPr id="11" name="TextBox 10">
                <a:extLst>
                  <a:ext uri="{FF2B5EF4-FFF2-40B4-BE49-F238E27FC236}">
                    <a16:creationId xmlns:a16="http://schemas.microsoft.com/office/drawing/2014/main" id="{0122DA6B-2169-44DB-9AD9-C757C08E17D2}"/>
                  </a:ext>
                </a:extLst>
              </p:cNvPr>
              <p:cNvSpPr txBox="1">
                <a:spLocks noRot="1" noChangeAspect="1" noMove="1" noResize="1" noEditPoints="1" noAdjustHandles="1" noChangeArrowheads="1" noChangeShapeType="1" noTextEdit="1"/>
              </p:cNvSpPr>
              <p:nvPr/>
            </p:nvSpPr>
            <p:spPr>
              <a:xfrm>
                <a:off x="866775" y="4522459"/>
                <a:ext cx="7410450" cy="646331"/>
              </a:xfrm>
              <a:prstGeom prst="rect">
                <a:avLst/>
              </a:prstGeom>
              <a:blipFill>
                <a:blip r:embed="rId2"/>
                <a:stretch>
                  <a:fillRect l="-658" t="-5660" b="-660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390F922-A318-4511-B4C2-71CFBAE68178}"/>
              </a:ext>
            </a:extLst>
          </p:cNvPr>
          <p:cNvPicPr>
            <a:picLocks noChangeAspect="1"/>
          </p:cNvPicPr>
          <p:nvPr/>
        </p:nvPicPr>
        <p:blipFill>
          <a:blip r:embed="rId3"/>
          <a:stretch>
            <a:fillRect/>
          </a:stretch>
        </p:blipFill>
        <p:spPr>
          <a:xfrm>
            <a:off x="2566987" y="936913"/>
            <a:ext cx="3799633" cy="3538537"/>
          </a:xfrm>
          <a:prstGeom prst="rect">
            <a:avLst/>
          </a:prstGeom>
        </p:spPr>
      </p:pic>
    </p:spTree>
    <p:extLst>
      <p:ext uri="{BB962C8B-B14F-4D97-AF65-F5344CB8AC3E}">
        <p14:creationId xmlns:p14="http://schemas.microsoft.com/office/powerpoint/2010/main" val="250869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9729-9226-49CA-BF64-6736B935FA1B}"/>
              </a:ext>
            </a:extLst>
          </p:cNvPr>
          <p:cNvSpPr>
            <a:spLocks noGrp="1"/>
          </p:cNvSpPr>
          <p:nvPr>
            <p:ph type="title"/>
          </p:nvPr>
        </p:nvSpPr>
        <p:spPr/>
        <p:txBody>
          <a:bodyPr>
            <a:normAutofit fontScale="90000"/>
          </a:bodyPr>
          <a:lstStyle/>
          <a:p>
            <a:r>
              <a:rPr lang="en-US" dirty="0"/>
              <a:t>Advertising Data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8F8885-B953-4652-A4B9-07869F256BCC}"/>
                  </a:ext>
                </a:extLst>
              </p:cNvPr>
              <p:cNvSpPr txBox="1"/>
              <p:nvPr/>
            </p:nvSpPr>
            <p:spPr>
              <a:xfrm>
                <a:off x="730250" y="3967956"/>
                <a:ext cx="7683500" cy="646331"/>
              </a:xfrm>
              <a:prstGeom prst="rect">
                <a:avLst/>
              </a:prstGeom>
              <a:noFill/>
            </p:spPr>
            <p:txBody>
              <a:bodyPr wrap="square" rtlCol="0">
                <a:spAutoFit/>
              </a:bodyPr>
              <a:lstStyle/>
              <a:p>
                <a:pPr algn="l"/>
                <a:r>
                  <a:rPr lang="en-US" dirty="0">
                    <a:solidFill>
                      <a:schemeClr val="bg1"/>
                    </a:solidFill>
                    <a:latin typeface="+mj-lt"/>
                  </a:rPr>
                  <a:t>We wish to predict Sales from TV, Radio, and Press by finding a function:</a:t>
                </a:r>
              </a:p>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𝑆𝑎𝑙𝑒𝑠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𝑓</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𝑇𝑉</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𝑅𝑎𝑑𝑖𝑜</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𝑃𝑟𝑒𝑠𝑠</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latin typeface="+mj-lt"/>
                </a:endParaRPr>
              </a:p>
            </p:txBody>
          </p:sp>
        </mc:Choice>
        <mc:Fallback xmlns="">
          <p:sp>
            <p:nvSpPr>
              <p:cNvPr id="6" name="TextBox 5">
                <a:extLst>
                  <a:ext uri="{FF2B5EF4-FFF2-40B4-BE49-F238E27FC236}">
                    <a16:creationId xmlns:a16="http://schemas.microsoft.com/office/drawing/2014/main" id="{C68F8885-B953-4652-A4B9-07869F256BCC}"/>
                  </a:ext>
                </a:extLst>
              </p:cNvPr>
              <p:cNvSpPr txBox="1">
                <a:spLocks noRot="1" noChangeAspect="1" noMove="1" noResize="1" noEditPoints="1" noAdjustHandles="1" noChangeArrowheads="1" noChangeShapeType="1" noTextEdit="1"/>
              </p:cNvSpPr>
              <p:nvPr/>
            </p:nvSpPr>
            <p:spPr>
              <a:xfrm>
                <a:off x="730250" y="3967956"/>
                <a:ext cx="7683500" cy="646331"/>
              </a:xfrm>
              <a:prstGeom prst="rect">
                <a:avLst/>
              </a:prstGeom>
              <a:blipFill>
                <a:blip r:embed="rId2"/>
                <a:stretch>
                  <a:fillRect l="-714" t="-5660" b="-660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96796713-FBB6-4935-959A-270EC4278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9" y="1219200"/>
            <a:ext cx="2807118"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18E5A-FA3E-415F-A1A9-8C750AD0C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89" y="1219200"/>
            <a:ext cx="2787246"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E213F3-0E05-4992-8D28-91080ACDC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317" y="1219200"/>
            <a:ext cx="2807119" cy="226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CB154D4F-54A4-4F56-BC7B-E591EED7C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991" y="1055785"/>
            <a:ext cx="3833811" cy="3109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323850"/>
            <a:ext cx="7886700" cy="457200"/>
          </a:xfrm>
        </p:spPr>
        <p:txBody>
          <a:bodyPr>
            <a:normAutofit fontScale="90000"/>
          </a:bodyPr>
          <a:lstStyle/>
          <a:p>
            <a:r>
              <a:rPr lang="en-US" dirty="0"/>
              <a:t>How Can We Model and Predict Sales From Radio Expenditure?</a:t>
            </a:r>
          </a:p>
        </p:txBody>
      </p:sp>
      <p:sp>
        <p:nvSpPr>
          <p:cNvPr id="3" name="TextBox 2">
            <a:extLst>
              <a:ext uri="{FF2B5EF4-FFF2-40B4-BE49-F238E27FC236}">
                <a16:creationId xmlns:a16="http://schemas.microsoft.com/office/drawing/2014/main" id="{E0BC741A-1938-46BF-B6A7-B2C14BC27F86}"/>
              </a:ext>
            </a:extLst>
          </p:cNvPr>
          <p:cNvSpPr txBox="1"/>
          <p:nvPr/>
        </p:nvSpPr>
        <p:spPr>
          <a:xfrm>
            <a:off x="770194" y="4165203"/>
            <a:ext cx="7459406" cy="646331"/>
          </a:xfrm>
          <a:prstGeom prst="rect">
            <a:avLst/>
          </a:prstGeom>
          <a:noFill/>
        </p:spPr>
        <p:txBody>
          <a:bodyPr wrap="square" rtlCol="0">
            <a:spAutoFit/>
          </a:bodyPr>
          <a:lstStyle/>
          <a:p>
            <a:pPr algn="l"/>
            <a:r>
              <a:rPr lang="en-US" dirty="0">
                <a:solidFill>
                  <a:schemeClr val="bg1"/>
                </a:solidFill>
                <a:latin typeface="+mj-lt"/>
              </a:rPr>
              <a:t>How would you go about predicting the Sales for a new campaign with Radio advertising expenditures of 30?</a:t>
            </a:r>
          </a:p>
        </p:txBody>
      </p:sp>
      <p:cxnSp>
        <p:nvCxnSpPr>
          <p:cNvPr id="6" name="Straight Connector 5">
            <a:extLst>
              <a:ext uri="{FF2B5EF4-FFF2-40B4-BE49-F238E27FC236}">
                <a16:creationId xmlns:a16="http://schemas.microsoft.com/office/drawing/2014/main" id="{077BBCC2-A91D-4B98-9CDA-F157888FE558}"/>
              </a:ext>
            </a:extLst>
          </p:cNvPr>
          <p:cNvCxnSpPr>
            <a:cxnSpLocks/>
          </p:cNvCxnSpPr>
          <p:nvPr/>
        </p:nvCxnSpPr>
        <p:spPr>
          <a:xfrm>
            <a:off x="4857750" y="1314450"/>
            <a:ext cx="0" cy="247015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9CB7-B51C-4A33-947B-5F86350F1F67}"/>
              </a:ext>
            </a:extLst>
          </p:cNvPr>
          <p:cNvSpPr>
            <a:spLocks noGrp="1"/>
          </p:cNvSpPr>
          <p:nvPr>
            <p:ph type="title"/>
          </p:nvPr>
        </p:nvSpPr>
        <p:spPr/>
        <p:txBody>
          <a:bodyPr>
            <a:normAutofit fontScale="90000"/>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7B38C-5A60-4A1F-A53F-9904AE1A800E}"/>
                  </a:ext>
                </a:extLst>
              </p:cNvPr>
              <p:cNvSpPr>
                <a:spLocks noGrp="1"/>
              </p:cNvSpPr>
              <p:nvPr>
                <p:ph idx="1"/>
              </p:nvPr>
            </p:nvSpPr>
            <p:spPr>
              <a:xfrm>
                <a:off x="628650" y="1051475"/>
                <a:ext cx="3943350" cy="3520525"/>
              </a:xfrm>
            </p:spPr>
            <p:txBody>
              <a:bodyPr>
                <a:normAutofit/>
              </a:bodyPr>
              <a:lstStyle/>
              <a:p>
                <a:pPr marL="0" indent="0">
                  <a:buNone/>
                </a:pPr>
                <a:r>
                  <a:rPr lang="en-US" dirty="0"/>
                  <a:t>Reminder:  we generally refer to the response variable as </a:t>
                </a:r>
                <a14:m>
                  <m:oMath xmlns:m="http://schemas.openxmlformats.org/officeDocument/2006/math">
                    <m:r>
                      <a:rPr lang="en-US" b="0" i="1" smtClean="0">
                        <a:latin typeface="Cambria Math" panose="02040503050406030204" pitchFamily="18" charset="0"/>
                      </a:rPr>
                      <m:t>𝑌</m:t>
                    </m:r>
                  </m:oMath>
                </a14:m>
                <a:r>
                  <a:rPr lang="en-US" dirty="0"/>
                  <a:t> (in this case, Sales), and the inputs as an </a:t>
                </a:r>
                <a14:m>
                  <m:oMath xmlns:m="http://schemas.openxmlformats.org/officeDocument/2006/math">
                    <m:r>
                      <a:rPr lang="en-US" b="0" i="1" smtClean="0">
                        <a:latin typeface="Cambria Math" panose="02040503050406030204" pitchFamily="18" charset="0"/>
                      </a:rPr>
                      <m:t>𝑋</m:t>
                    </m:r>
                  </m:oMath>
                </a14:m>
                <a:r>
                  <a:rPr lang="en-US" dirty="0"/>
                  <a:t> vector:</a:t>
                </a:r>
              </a:p>
              <a:p>
                <a:pPr marL="0" indent="0">
                  <a:buNone/>
                </a:pPr>
                <a:endParaRPr lang="en-US" dirty="0"/>
              </a:p>
              <a:p>
                <a:pPr marL="0" indent="0">
                  <a:buNone/>
                </a:pPr>
                <a:endParaRPr lang="en-US" dirty="0"/>
              </a:p>
              <a:p>
                <a:pPr marL="0" indent="0">
                  <a:buNone/>
                </a:pPr>
                <a:r>
                  <a:rPr lang="en-US" dirty="0"/>
                  <a:t>where </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𝑝</m:t>
                                    </m:r>
                                  </m:sub>
                                </m:sSub>
                              </m:e>
                            </m:mr>
                          </m:m>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9C7B38C-5A60-4A1F-A53F-9904AE1A800E}"/>
                  </a:ext>
                </a:extLst>
              </p:cNvPr>
              <p:cNvSpPr>
                <a:spLocks noGrp="1" noRot="1" noChangeAspect="1" noMove="1" noResize="1" noEditPoints="1" noAdjustHandles="1" noChangeArrowheads="1" noChangeShapeType="1" noTextEdit="1"/>
              </p:cNvSpPr>
              <p:nvPr>
                <p:ph idx="1"/>
              </p:nvPr>
            </p:nvSpPr>
            <p:spPr>
              <a:xfrm>
                <a:off x="628650" y="1051475"/>
                <a:ext cx="3943350" cy="3520525"/>
              </a:xfrm>
              <a:blipFill>
                <a:blip r:embed="rId2"/>
                <a:stretch>
                  <a:fillRect l="-1855" t="-24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6644422-71A4-4394-9BE7-85460A78556E}"/>
                  </a:ext>
                </a:extLst>
              </p:cNvPr>
              <p:cNvSpPr/>
              <p:nvPr/>
            </p:nvSpPr>
            <p:spPr>
              <a:xfrm>
                <a:off x="1260260" y="2202418"/>
                <a:ext cx="1895689"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m>
                            <m:mPr>
                              <m:mcs>
                                <m:mc>
                                  <m:mcPr>
                                    <m:count m:val="1"/>
                                    <m:mcJc m:val="center"/>
                                  </m:mcPr>
                                </m:mc>
                              </m:mcs>
                              <m:ctrlPr>
                                <a:rPr lang="en-US" i="1">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1</m:t>
                                    </m:r>
                                  </m:sub>
                                </m:sSub>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𝑝</m:t>
                                    </m:r>
                                  </m:sub>
                                </m:sSub>
                              </m:e>
                            </m:mr>
                          </m:m>
                        </m:e>
                      </m:d>
                    </m:oMath>
                  </m:oMathPara>
                </a14:m>
                <a:endParaRPr lang="en-US" dirty="0">
                  <a:solidFill>
                    <a:schemeClr val="bg1"/>
                  </a:solidFill>
                </a:endParaRPr>
              </a:p>
            </p:txBody>
          </p:sp>
        </mc:Choice>
        <mc:Fallback xmlns="">
          <p:sp>
            <p:nvSpPr>
              <p:cNvPr id="5" name="Rectangle 4">
                <a:extLst>
                  <a:ext uri="{FF2B5EF4-FFF2-40B4-BE49-F238E27FC236}">
                    <a16:creationId xmlns:a16="http://schemas.microsoft.com/office/drawing/2014/main" id="{56644422-71A4-4394-9BE7-85460A78556E}"/>
                  </a:ext>
                </a:extLst>
              </p:cNvPr>
              <p:cNvSpPr>
                <a:spLocks noRot="1" noChangeAspect="1" noMove="1" noResize="1" noEditPoints="1" noAdjustHandles="1" noChangeArrowheads="1" noChangeShapeType="1" noTextEdit="1"/>
              </p:cNvSpPr>
              <p:nvPr/>
            </p:nvSpPr>
            <p:spPr>
              <a:xfrm>
                <a:off x="1260260" y="2202418"/>
                <a:ext cx="1895689" cy="369332"/>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5B4A201-848A-43A0-AFD2-5B5418700737}"/>
              </a:ext>
            </a:extLst>
          </p:cNvPr>
          <p:cNvPicPr>
            <a:picLocks noChangeAspect="1"/>
          </p:cNvPicPr>
          <p:nvPr/>
        </p:nvPicPr>
        <p:blipFill rotWithShape="1">
          <a:blip r:embed="rId4"/>
          <a:srcRect l="18931"/>
          <a:stretch/>
        </p:blipFill>
        <p:spPr>
          <a:xfrm>
            <a:off x="5816600" y="1771650"/>
            <a:ext cx="2368550" cy="325112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8CB083-10A2-4375-8A91-1906D4006604}"/>
                  </a:ext>
                </a:extLst>
              </p:cNvPr>
              <p:cNvSpPr txBox="1"/>
              <p:nvPr/>
            </p:nvSpPr>
            <p:spPr>
              <a:xfrm>
                <a:off x="5892800" y="1402318"/>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498CB083-10A2-4375-8A91-1906D4006604}"/>
                  </a:ext>
                </a:extLst>
              </p:cNvPr>
              <p:cNvSpPr txBox="1">
                <a:spLocks noRot="1" noChangeAspect="1" noMove="1" noResize="1" noEditPoints="1" noAdjustHandles="1" noChangeArrowheads="1" noChangeShapeType="1" noTextEdit="1"/>
              </p:cNvSpPr>
              <p:nvPr/>
            </p:nvSpPr>
            <p:spPr>
              <a:xfrm>
                <a:off x="5892800" y="1402318"/>
                <a:ext cx="3810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A18AFD-DFD7-4F7D-876F-E68D8128DB33}"/>
                  </a:ext>
                </a:extLst>
              </p:cNvPr>
              <p:cNvSpPr txBox="1"/>
              <p:nvPr/>
            </p:nvSpPr>
            <p:spPr>
              <a:xfrm>
                <a:off x="6375400" y="1402318"/>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9A18AFD-DFD7-4F7D-876F-E68D8128DB33}"/>
                  </a:ext>
                </a:extLst>
              </p:cNvPr>
              <p:cNvSpPr txBox="1">
                <a:spLocks noRot="1" noChangeAspect="1" noMove="1" noResize="1" noEditPoints="1" noAdjustHandles="1" noChangeArrowheads="1" noChangeShapeType="1" noTextEdit="1"/>
              </p:cNvSpPr>
              <p:nvPr/>
            </p:nvSpPr>
            <p:spPr>
              <a:xfrm>
                <a:off x="6375400" y="1402318"/>
                <a:ext cx="381000" cy="369332"/>
              </a:xfrm>
              <a:prstGeom prst="rect">
                <a:avLst/>
              </a:prstGeom>
              <a:blipFill>
                <a:blip r:embed="rId6"/>
                <a:stretch>
                  <a:fillRect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4C6BE2-5868-4AEE-8238-13B36475DC51}"/>
                  </a:ext>
                </a:extLst>
              </p:cNvPr>
              <p:cNvSpPr txBox="1"/>
              <p:nvPr/>
            </p:nvSpPr>
            <p:spPr>
              <a:xfrm>
                <a:off x="6899275" y="1402318"/>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3</m:t>
                          </m:r>
                        </m:sub>
                      </m:sSub>
                    </m:oMath>
                  </m:oMathPara>
                </a14:m>
                <a:endParaRPr lang="en-US" dirty="0"/>
              </a:p>
            </p:txBody>
          </p:sp>
        </mc:Choice>
        <mc:Fallback xmlns="">
          <p:sp>
            <p:nvSpPr>
              <p:cNvPr id="15" name="TextBox 14">
                <a:extLst>
                  <a:ext uri="{FF2B5EF4-FFF2-40B4-BE49-F238E27FC236}">
                    <a16:creationId xmlns:a16="http://schemas.microsoft.com/office/drawing/2014/main" id="{504C6BE2-5868-4AEE-8238-13B36475DC51}"/>
                  </a:ext>
                </a:extLst>
              </p:cNvPr>
              <p:cNvSpPr txBox="1">
                <a:spLocks noRot="1" noChangeAspect="1" noMove="1" noResize="1" noEditPoints="1" noAdjustHandles="1" noChangeArrowheads="1" noChangeShapeType="1" noTextEdit="1"/>
              </p:cNvSpPr>
              <p:nvPr/>
            </p:nvSpPr>
            <p:spPr>
              <a:xfrm>
                <a:off x="6899275" y="1402318"/>
                <a:ext cx="381000" cy="369332"/>
              </a:xfrm>
              <a:prstGeom prst="rect">
                <a:avLst/>
              </a:prstGeom>
              <a:blipFill>
                <a:blip r:embed="rId7"/>
                <a:stretch>
                  <a:fillRect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FFEFD7-7669-4997-A066-D1D3166E66C5}"/>
                  </a:ext>
                </a:extLst>
              </p:cNvPr>
              <p:cNvSpPr txBox="1"/>
              <p:nvPr/>
            </p:nvSpPr>
            <p:spPr>
              <a:xfrm>
                <a:off x="7593012" y="1402318"/>
                <a:ext cx="2619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𝑌</m:t>
                      </m:r>
                    </m:oMath>
                  </m:oMathPara>
                </a14:m>
                <a:endParaRPr lang="en-US" dirty="0"/>
              </a:p>
            </p:txBody>
          </p:sp>
        </mc:Choice>
        <mc:Fallback xmlns="">
          <p:sp>
            <p:nvSpPr>
              <p:cNvPr id="18" name="TextBox 17">
                <a:extLst>
                  <a:ext uri="{FF2B5EF4-FFF2-40B4-BE49-F238E27FC236}">
                    <a16:creationId xmlns:a16="http://schemas.microsoft.com/office/drawing/2014/main" id="{B3FFEFD7-7669-4997-A066-D1D3166E66C5}"/>
                  </a:ext>
                </a:extLst>
              </p:cNvPr>
              <p:cNvSpPr txBox="1">
                <a:spLocks noRot="1" noChangeAspect="1" noMove="1" noResize="1" noEditPoints="1" noAdjustHandles="1" noChangeArrowheads="1" noChangeShapeType="1" noTextEdit="1"/>
              </p:cNvSpPr>
              <p:nvPr/>
            </p:nvSpPr>
            <p:spPr>
              <a:xfrm>
                <a:off x="7593012" y="1402318"/>
                <a:ext cx="261938" cy="369332"/>
              </a:xfrm>
              <a:prstGeom prst="rect">
                <a:avLst/>
              </a:prstGeom>
              <a:blipFill>
                <a:blip r:embed="rId8"/>
                <a:stretch>
                  <a:fillRect r="-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899F2F9-A532-4410-AE56-BE53F5448BBE}"/>
                  </a:ext>
                </a:extLst>
              </p:cNvPr>
              <p:cNvSpPr txBox="1"/>
              <p:nvPr/>
            </p:nvSpPr>
            <p:spPr>
              <a:xfrm>
                <a:off x="6419850" y="959647"/>
                <a:ext cx="3365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𝑋</m:t>
                      </m:r>
                    </m:oMath>
                  </m:oMathPara>
                </a14:m>
                <a:endParaRPr lang="en-US" dirty="0"/>
              </a:p>
            </p:txBody>
          </p:sp>
        </mc:Choice>
        <mc:Fallback xmlns="">
          <p:sp>
            <p:nvSpPr>
              <p:cNvPr id="20" name="TextBox 19">
                <a:extLst>
                  <a:ext uri="{FF2B5EF4-FFF2-40B4-BE49-F238E27FC236}">
                    <a16:creationId xmlns:a16="http://schemas.microsoft.com/office/drawing/2014/main" id="{1899F2F9-A532-4410-AE56-BE53F5448BBE}"/>
                  </a:ext>
                </a:extLst>
              </p:cNvPr>
              <p:cNvSpPr txBox="1">
                <a:spLocks noRot="1" noChangeAspect="1" noMove="1" noResize="1" noEditPoints="1" noAdjustHandles="1" noChangeArrowheads="1" noChangeShapeType="1" noTextEdit="1"/>
              </p:cNvSpPr>
              <p:nvPr/>
            </p:nvSpPr>
            <p:spPr>
              <a:xfrm>
                <a:off x="6419850" y="959647"/>
                <a:ext cx="336550" cy="369332"/>
              </a:xfrm>
              <a:prstGeom prst="rect">
                <a:avLst/>
              </a:prstGeom>
              <a:blipFill>
                <a:blip r:embed="rId9"/>
                <a:stretch>
                  <a:fillRect/>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3B9A2EE8-B61A-442A-9A89-339D9505FBEC}"/>
              </a:ext>
            </a:extLst>
          </p:cNvPr>
          <p:cNvSpPr/>
          <p:nvPr/>
        </p:nvSpPr>
        <p:spPr>
          <a:xfrm rot="16200000">
            <a:off x="6446545" y="726779"/>
            <a:ext cx="258005" cy="13745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9702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CB154D4F-54A4-4F56-BC7B-E591EED7C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91" y="1252626"/>
            <a:ext cx="3833811" cy="31094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323850"/>
                <a:ext cx="7886700" cy="457200"/>
              </a:xfrm>
            </p:spPr>
            <p:txBody>
              <a:bodyPr>
                <a:normAutofit fontScale="90000"/>
              </a:bodyPr>
              <a:lstStyle/>
              <a:p>
                <a:r>
                  <a:rPr lang="en-US" dirty="0"/>
                  <a:t>Finding an ideal </a:t>
                </a:r>
                <a14:m>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A1CB2BB-7185-4E98-A65A-8555B95645DF}"/>
                  </a:ext>
                </a:extLst>
              </p:cNvPr>
              <p:cNvSpPr>
                <a:spLocks noGrp="1" noRot="1" noChangeAspect="1" noMove="1" noResize="1" noEditPoints="1" noAdjustHandles="1" noChangeArrowheads="1" noChangeShapeType="1" noTextEdit="1"/>
              </p:cNvSpPr>
              <p:nvPr>
                <p:ph type="title"/>
              </p:nvPr>
            </p:nvSpPr>
            <p:spPr>
              <a:xfrm>
                <a:off x="628650" y="323850"/>
                <a:ext cx="7886700" cy="457200"/>
              </a:xfrm>
              <a:blipFill>
                <a:blip r:embed="rId3"/>
                <a:stretch>
                  <a:fillRect t="-14667" b="-30667"/>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77BBCC2-A91D-4B98-9CDA-F157888FE558}"/>
              </a:ext>
            </a:extLst>
          </p:cNvPr>
          <p:cNvCxnSpPr>
            <a:cxnSpLocks/>
          </p:cNvCxnSpPr>
          <p:nvPr/>
        </p:nvCxnSpPr>
        <p:spPr>
          <a:xfrm>
            <a:off x="2673350" y="1182701"/>
            <a:ext cx="0" cy="247015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CFB4F4-3008-4219-816F-617BE1C446C6}"/>
                  </a:ext>
                </a:extLst>
              </p:cNvPr>
              <p:cNvSpPr txBox="1"/>
              <p:nvPr/>
            </p:nvSpPr>
            <p:spPr>
              <a:xfrm>
                <a:off x="4505393" y="1292129"/>
                <a:ext cx="3536139" cy="646331"/>
              </a:xfrm>
              <a:prstGeom prst="rect">
                <a:avLst/>
              </a:prstGeom>
              <a:noFill/>
            </p:spPr>
            <p:txBody>
              <a:bodyPr wrap="square" rtlCol="0">
                <a:spAutoFit/>
              </a:bodyPr>
              <a:lstStyle/>
              <a:p>
                <a:r>
                  <a:rPr lang="en-US" dirty="0">
                    <a:solidFill>
                      <a:schemeClr val="bg1"/>
                    </a:solidFill>
                    <a:latin typeface="+mj-lt"/>
                  </a:rPr>
                  <a:t>What is a good value for </a:t>
                </a:r>
                <a14:m>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e>
                    </m:d>
                  </m:oMath>
                </a14:m>
                <a:r>
                  <a:rPr lang="en-US" dirty="0">
                    <a:solidFill>
                      <a:schemeClr val="bg1"/>
                    </a:solidFill>
                    <a:latin typeface="+mj-lt"/>
                  </a:rPr>
                  <a:t> at any selected value of X, say X = 30?</a:t>
                </a:r>
              </a:p>
            </p:txBody>
          </p:sp>
        </mc:Choice>
        <mc:Fallback xmlns="">
          <p:sp>
            <p:nvSpPr>
              <p:cNvPr id="8" name="TextBox 7">
                <a:extLst>
                  <a:ext uri="{FF2B5EF4-FFF2-40B4-BE49-F238E27FC236}">
                    <a16:creationId xmlns:a16="http://schemas.microsoft.com/office/drawing/2014/main" id="{3ACFB4F4-3008-4219-816F-617BE1C446C6}"/>
                  </a:ext>
                </a:extLst>
              </p:cNvPr>
              <p:cNvSpPr txBox="1">
                <a:spLocks noRot="1" noChangeAspect="1" noMove="1" noResize="1" noEditPoints="1" noAdjustHandles="1" noChangeArrowheads="1" noChangeShapeType="1" noTextEdit="1"/>
              </p:cNvSpPr>
              <p:nvPr/>
            </p:nvSpPr>
            <p:spPr>
              <a:xfrm>
                <a:off x="4505393" y="1292129"/>
                <a:ext cx="3536139" cy="646331"/>
              </a:xfrm>
              <a:prstGeom prst="rect">
                <a:avLst/>
              </a:prstGeom>
              <a:blipFill>
                <a:blip r:embed="rId4"/>
                <a:stretch>
                  <a:fillRect l="-1379" t="-5660"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3E6DF01-462A-4AFC-B3FA-4F675B06CE9E}"/>
                  </a:ext>
                </a:extLst>
              </p:cNvPr>
              <p:cNvSpPr txBox="1"/>
              <p:nvPr/>
            </p:nvSpPr>
            <p:spPr>
              <a:xfrm>
                <a:off x="4572000" y="2023177"/>
                <a:ext cx="3625174" cy="2031325"/>
              </a:xfrm>
              <a:prstGeom prst="rect">
                <a:avLst/>
              </a:prstGeom>
              <a:noFill/>
            </p:spPr>
            <p:txBody>
              <a:bodyPr wrap="square" rtlCol="0">
                <a:spAutoFit/>
              </a:bodyPr>
              <a:lstStyle/>
              <a:p>
                <a:r>
                  <a:rPr lang="en-US" dirty="0">
                    <a:solidFill>
                      <a:schemeClr val="bg1"/>
                    </a:solidFill>
                    <a:latin typeface="+mj-lt"/>
                  </a:rPr>
                  <a:t>Stating more mathematically, we want to find </a:t>
                </a:r>
                <a14:m>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30</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=30)</m:t>
                    </m:r>
                  </m:oMath>
                </a14:m>
                <a:endParaRPr lang="en-US" dirty="0">
                  <a:solidFill>
                    <a:schemeClr val="bg1"/>
                  </a:solidFill>
                  <a:latin typeface="+mj-lt"/>
                </a:endParaRPr>
              </a:p>
              <a:p>
                <a:endParaRPr lang="en-US" dirty="0">
                  <a:solidFill>
                    <a:schemeClr val="bg1"/>
                  </a:solidFill>
                  <a:latin typeface="+mj-lt"/>
                </a:endParaRPr>
              </a:p>
              <a:p>
                <a:r>
                  <a:rPr lang="en-US" dirty="0">
                    <a:solidFill>
                      <a:schemeClr val="bg1"/>
                    </a:solidFill>
                    <a:latin typeface="+mj-lt"/>
                  </a:rPr>
                  <a:t>More generally, this ideal </a:t>
                </a:r>
                <a14:m>
                  <m:oMath xmlns:m="http://schemas.openxmlformats.org/officeDocument/2006/math">
                    <m:r>
                      <a:rPr lang="en-US" i="1">
                        <a:solidFill>
                          <a:schemeClr val="bg1"/>
                        </a:solidFill>
                        <a:latin typeface="Cambria Math" panose="02040503050406030204" pitchFamily="18" charset="0"/>
                      </a:rPr>
                      <m:t>𝑓</m:t>
                    </m:r>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𝐸</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𝑌</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oMath>
                </a14:m>
                <a:r>
                  <a:rPr lang="en-US" dirty="0">
                    <a:solidFill>
                      <a:schemeClr val="bg1"/>
                    </a:solidFill>
                  </a:rPr>
                  <a:t> is called the </a:t>
                </a:r>
                <a:r>
                  <a:rPr lang="en-US" i="1" u="sng" dirty="0">
                    <a:solidFill>
                      <a:schemeClr val="bg1"/>
                    </a:solidFill>
                  </a:rPr>
                  <a:t>regression function</a:t>
                </a:r>
              </a:p>
              <a:p>
                <a:endParaRPr lang="en-US" dirty="0">
                  <a:solidFill>
                    <a:schemeClr val="bg1"/>
                  </a:solidFill>
                  <a:latin typeface="+mj-lt"/>
                </a:endParaRPr>
              </a:p>
            </p:txBody>
          </p:sp>
        </mc:Choice>
        <mc:Fallback>
          <p:sp>
            <p:nvSpPr>
              <p:cNvPr id="9" name="TextBox 8">
                <a:extLst>
                  <a:ext uri="{FF2B5EF4-FFF2-40B4-BE49-F238E27FC236}">
                    <a16:creationId xmlns:a16="http://schemas.microsoft.com/office/drawing/2014/main" id="{73E6DF01-462A-4AFC-B3FA-4F675B06CE9E}"/>
                  </a:ext>
                </a:extLst>
              </p:cNvPr>
              <p:cNvSpPr txBox="1">
                <a:spLocks noRot="1" noChangeAspect="1" noMove="1" noResize="1" noEditPoints="1" noAdjustHandles="1" noChangeArrowheads="1" noChangeShapeType="1" noTextEdit="1"/>
              </p:cNvSpPr>
              <p:nvPr/>
            </p:nvSpPr>
            <p:spPr>
              <a:xfrm>
                <a:off x="4572000" y="2023177"/>
                <a:ext cx="3625174" cy="2031325"/>
              </a:xfrm>
              <a:prstGeom prst="rect">
                <a:avLst/>
              </a:prstGeom>
              <a:blipFill>
                <a:blip r:embed="rId5"/>
                <a:stretch>
                  <a:fillRect l="-1345" t="-1802"/>
                </a:stretch>
              </a:blipFill>
            </p:spPr>
            <p:txBody>
              <a:bodyPr/>
              <a:lstStyle/>
              <a:p>
                <a:r>
                  <a:rPr lang="en-US">
                    <a:noFill/>
                  </a:rPr>
                  <a:t> </a:t>
                </a:r>
              </a:p>
            </p:txBody>
          </p:sp>
        </mc:Fallback>
      </mc:AlternateContent>
    </p:spTree>
    <p:extLst>
      <p:ext uri="{BB962C8B-B14F-4D97-AF65-F5344CB8AC3E}">
        <p14:creationId xmlns:p14="http://schemas.microsoft.com/office/powerpoint/2010/main" val="419034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762-4F82-4237-B816-85AF469EEEC4}"/>
              </a:ext>
            </a:extLst>
          </p:cNvPr>
          <p:cNvSpPr>
            <a:spLocks noGrp="1"/>
          </p:cNvSpPr>
          <p:nvPr>
            <p:ph type="title"/>
          </p:nvPr>
        </p:nvSpPr>
        <p:spPr/>
        <p:txBody>
          <a:bodyPr>
            <a:normAutofit fontScale="90000"/>
          </a:bodyPr>
          <a:lstStyle/>
          <a:p>
            <a:r>
              <a:rPr lang="en-US" dirty="0"/>
              <a:t>Analytic-Ready Data</a:t>
            </a:r>
          </a:p>
        </p:txBody>
      </p:sp>
      <p:sp>
        <p:nvSpPr>
          <p:cNvPr id="3" name="Slide Number Placeholder 2">
            <a:extLst>
              <a:ext uri="{FF2B5EF4-FFF2-40B4-BE49-F238E27FC236}">
                <a16:creationId xmlns:a16="http://schemas.microsoft.com/office/drawing/2014/main" id="{FEBF7240-3AC4-48B6-92B3-89E32CB76E1F}"/>
              </a:ext>
            </a:extLst>
          </p:cNvPr>
          <p:cNvSpPr>
            <a:spLocks noGrp="1"/>
          </p:cNvSpPr>
          <p:nvPr>
            <p:ph type="sldNum" sz="quarter" idx="12"/>
          </p:nvPr>
        </p:nvSpPr>
        <p:spPr/>
        <p:txBody>
          <a:bodyPr/>
          <a:lstStyle/>
          <a:p>
            <a:fld id="{6E61BB2A-F643-4BC4-A7C3-7339FD5A6B19}" type="slidenum">
              <a:rPr lang="en-US" smtClean="0"/>
              <a:pPr/>
              <a:t>12</a:t>
            </a:fld>
            <a:endParaRPr lang="en-US" dirty="0"/>
          </a:p>
        </p:txBody>
      </p:sp>
      <p:sp>
        <p:nvSpPr>
          <p:cNvPr id="4" name="Content Placeholder 3">
            <a:extLst>
              <a:ext uri="{FF2B5EF4-FFF2-40B4-BE49-F238E27FC236}">
                <a16:creationId xmlns:a16="http://schemas.microsoft.com/office/drawing/2014/main" id="{32243320-5D48-40CA-83D0-6ADFAA4213AB}"/>
              </a:ext>
            </a:extLst>
          </p:cNvPr>
          <p:cNvSpPr>
            <a:spLocks noGrp="1"/>
          </p:cNvSpPr>
          <p:nvPr>
            <p:ph sz="quarter" idx="1"/>
          </p:nvPr>
        </p:nvSpPr>
        <p:spPr/>
        <p:txBody>
          <a:bodyPr/>
          <a:lstStyle/>
          <a:p>
            <a:r>
              <a:rPr lang="en-US" dirty="0"/>
              <a:t>Data models that are optimized for operational and transactional systems are NOT suitable for analytics and reporting purposes.</a:t>
            </a:r>
          </a:p>
          <a:p>
            <a:pPr lvl="1"/>
            <a:r>
              <a:rPr lang="en-US" dirty="0"/>
              <a:t>Optimized for easy retrieval and update of records having certain critical identifiers</a:t>
            </a:r>
          </a:p>
          <a:p>
            <a:pPr lvl="1"/>
            <a:r>
              <a:rPr lang="en-US" dirty="0"/>
              <a:t>Optimized to remove redundant data (normalization)</a:t>
            </a:r>
          </a:p>
          <a:p>
            <a:endParaRPr lang="en-US" dirty="0"/>
          </a:p>
          <a:p>
            <a:r>
              <a:rPr lang="en-US" dirty="0"/>
              <a:t>In early days of BI, Kimball defined the “dimensional data model” for use in data warehouses</a:t>
            </a:r>
          </a:p>
          <a:p>
            <a:pPr lvl="1"/>
            <a:r>
              <a:rPr lang="en-US" dirty="0"/>
              <a:t>Facilitates data retrieval/analysis</a:t>
            </a:r>
          </a:p>
          <a:p>
            <a:pPr lvl="1"/>
            <a:r>
              <a:rPr lang="en-US" dirty="0"/>
              <a:t>Easily understood by business analysts</a:t>
            </a:r>
          </a:p>
          <a:p>
            <a:endParaRPr lang="en-US" dirty="0"/>
          </a:p>
          <a:p>
            <a:endParaRPr lang="en-US" dirty="0"/>
          </a:p>
        </p:txBody>
      </p:sp>
    </p:spTree>
    <p:extLst>
      <p:ext uri="{BB962C8B-B14F-4D97-AF65-F5344CB8AC3E}">
        <p14:creationId xmlns:p14="http://schemas.microsoft.com/office/powerpoint/2010/main" val="1459552088"/>
      </p:ext>
    </p:extLst>
  </p:cSld>
  <p:clrMapOvr>
    <a:masterClrMapping/>
  </p:clrMapOvr>
  <p:transition>
    <p:fade thruBlk="1"/>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CB154D4F-54A4-4F56-BC7B-E591EED7C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91" y="924036"/>
            <a:ext cx="3833811" cy="31094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323850"/>
                <a:ext cx="7886700" cy="457200"/>
              </a:xfrm>
            </p:spPr>
            <p:txBody>
              <a:bodyPr>
                <a:normAutofit fontScale="90000"/>
              </a:bodyPr>
              <a:lstStyle/>
              <a:p>
                <a:r>
                  <a:rPr lang="en-US" dirty="0"/>
                  <a:t>Finding an ideal </a:t>
                </a:r>
                <a14:m>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A1CB2BB-7185-4E98-A65A-8555B95645DF}"/>
                  </a:ext>
                </a:extLst>
              </p:cNvPr>
              <p:cNvSpPr>
                <a:spLocks noGrp="1" noRot="1" noChangeAspect="1" noMove="1" noResize="1" noEditPoints="1" noAdjustHandles="1" noChangeArrowheads="1" noChangeShapeType="1" noTextEdit="1"/>
              </p:cNvSpPr>
              <p:nvPr>
                <p:ph type="title"/>
              </p:nvPr>
            </p:nvSpPr>
            <p:spPr>
              <a:xfrm>
                <a:off x="628650" y="323850"/>
                <a:ext cx="7886700" cy="457200"/>
              </a:xfrm>
              <a:blipFill>
                <a:blip r:embed="rId3"/>
                <a:stretch>
                  <a:fillRect t="-14667" b="-30667"/>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77BBCC2-A91D-4B98-9CDA-F157888FE558}"/>
              </a:ext>
            </a:extLst>
          </p:cNvPr>
          <p:cNvCxnSpPr>
            <a:cxnSpLocks/>
          </p:cNvCxnSpPr>
          <p:nvPr/>
        </p:nvCxnSpPr>
        <p:spPr>
          <a:xfrm>
            <a:off x="2602015" y="1182701"/>
            <a:ext cx="0" cy="247015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CFB4F4-3008-4219-816F-617BE1C446C6}"/>
                  </a:ext>
                </a:extLst>
              </p:cNvPr>
              <p:cNvSpPr txBox="1"/>
              <p:nvPr/>
            </p:nvSpPr>
            <p:spPr>
              <a:xfrm>
                <a:off x="4572000" y="924036"/>
                <a:ext cx="4111556" cy="1754326"/>
              </a:xfrm>
              <a:prstGeom prst="rect">
                <a:avLst/>
              </a:prstGeom>
              <a:noFill/>
            </p:spPr>
            <p:txBody>
              <a:bodyPr wrap="square" rtlCol="0">
                <a:spAutoFit/>
              </a:bodyPr>
              <a:lstStyle/>
              <a:p>
                <a:r>
                  <a:rPr lang="en-US" dirty="0">
                    <a:solidFill>
                      <a:schemeClr val="bg1"/>
                    </a:solidFill>
                    <a:latin typeface="+mj-lt"/>
                  </a:rPr>
                  <a:t>How do we find the regression function?</a:t>
                </a:r>
              </a:p>
              <a:p>
                <a:endParaRPr lang="en-US" dirty="0">
                  <a:solidFill>
                    <a:schemeClr val="bg1"/>
                  </a:solidFill>
                  <a:latin typeface="+mj-lt"/>
                </a:endParaRPr>
              </a:p>
              <a:p>
                <a:r>
                  <a:rPr lang="en-US" dirty="0">
                    <a:solidFill>
                      <a:schemeClr val="bg1"/>
                    </a:solidFill>
                    <a:latin typeface="+mj-lt"/>
                  </a:rPr>
                  <a:t>Typically, we have few if any data points with </a:t>
                </a:r>
                <a14:m>
                  <m:oMath xmlns:m="http://schemas.openxmlformats.org/officeDocument/2006/math">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=30</m:t>
                    </m:r>
                  </m:oMath>
                </a14:m>
                <a:r>
                  <a:rPr lang="en-US" dirty="0">
                    <a:solidFill>
                      <a:schemeClr val="bg1"/>
                    </a:solidFill>
                    <a:latin typeface="+mj-lt"/>
                  </a:rPr>
                  <a:t> exactly, so we cannot just calculate </a:t>
                </a:r>
                <a14:m>
                  <m:oMath xmlns:m="http://schemas.openxmlformats.org/officeDocument/2006/math">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=30]</m:t>
                    </m:r>
                  </m:oMath>
                </a14:m>
                <a:endParaRPr lang="en-US" dirty="0">
                  <a:solidFill>
                    <a:schemeClr val="bg1"/>
                  </a:solidFill>
                  <a:latin typeface="+mj-lt"/>
                </a:endParaRPr>
              </a:p>
              <a:p>
                <a:endParaRPr lang="en-US" dirty="0">
                  <a:solidFill>
                    <a:schemeClr val="bg1"/>
                  </a:solidFill>
                  <a:latin typeface="+mj-lt"/>
                </a:endParaRPr>
              </a:p>
            </p:txBody>
          </p:sp>
        </mc:Choice>
        <mc:Fallback xmlns="">
          <p:sp>
            <p:nvSpPr>
              <p:cNvPr id="8" name="TextBox 7">
                <a:extLst>
                  <a:ext uri="{FF2B5EF4-FFF2-40B4-BE49-F238E27FC236}">
                    <a16:creationId xmlns:a16="http://schemas.microsoft.com/office/drawing/2014/main" id="{3ACFB4F4-3008-4219-816F-617BE1C446C6}"/>
                  </a:ext>
                </a:extLst>
              </p:cNvPr>
              <p:cNvSpPr txBox="1">
                <a:spLocks noRot="1" noChangeAspect="1" noMove="1" noResize="1" noEditPoints="1" noAdjustHandles="1" noChangeArrowheads="1" noChangeShapeType="1" noTextEdit="1"/>
              </p:cNvSpPr>
              <p:nvPr/>
            </p:nvSpPr>
            <p:spPr>
              <a:xfrm>
                <a:off x="4572000" y="924036"/>
                <a:ext cx="4111556" cy="1754326"/>
              </a:xfrm>
              <a:prstGeom prst="rect">
                <a:avLst/>
              </a:prstGeom>
              <a:blipFill>
                <a:blip r:embed="rId4"/>
                <a:stretch>
                  <a:fillRect l="-1187" t="-2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1EA089-BC35-439E-9788-358DF2F6824E}"/>
                  </a:ext>
                </a:extLst>
              </p:cNvPr>
              <p:cNvSpPr txBox="1"/>
              <p:nvPr/>
            </p:nvSpPr>
            <p:spPr>
              <a:xfrm>
                <a:off x="4571999" y="2775181"/>
                <a:ext cx="4111557" cy="2046907"/>
              </a:xfrm>
              <a:prstGeom prst="rect">
                <a:avLst/>
              </a:prstGeom>
              <a:noFill/>
            </p:spPr>
            <p:txBody>
              <a:bodyPr wrap="square">
                <a:spAutoFit/>
              </a:bodyPr>
              <a:lstStyle/>
              <a:p>
                <a:pPr algn="l"/>
                <a:r>
                  <a:rPr lang="en-US" dirty="0">
                    <a:solidFill>
                      <a:schemeClr val="bg1"/>
                    </a:solidFill>
                    <a:latin typeface="+mj-lt"/>
                  </a:rPr>
                  <a:t>Simplest approach is to relax the definition and let</a:t>
                </a:r>
                <a:r>
                  <a:rPr lang="en-US" dirty="0">
                    <a:solidFill>
                      <a:schemeClr val="bg1"/>
                    </a:solidFill>
                  </a:rPr>
                  <a:t> </a:t>
                </a:r>
                <a14:m>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𝑓</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𝐴𝑣𝑒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𝑌</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𝒩</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𝑥</m:t>
                        </m:r>
                      </m:e>
                    </m:d>
                    <m:r>
                      <a:rPr lang="en-US" b="0" i="1" smtClean="0">
                        <a:solidFill>
                          <a:schemeClr val="bg1"/>
                        </a:solidFill>
                        <a:latin typeface="Cambria Math" panose="02040503050406030204" pitchFamily="18" charset="0"/>
                        <a:ea typeface="Cambria Math" panose="02040503050406030204" pitchFamily="18" charset="0"/>
                      </a:rPr>
                      <m:t>)</m:t>
                    </m:r>
                  </m:oMath>
                </a14:m>
                <a:endParaRPr lang="en-US" dirty="0">
                  <a:solidFill>
                    <a:schemeClr val="bg1"/>
                  </a:solidFill>
                  <a:latin typeface="+mj-lt"/>
                </a:endParaRPr>
              </a:p>
              <a:p>
                <a:pPr algn="l"/>
                <a:endParaRPr lang="en-US" dirty="0">
                  <a:solidFill>
                    <a:schemeClr val="bg1"/>
                  </a:solidFill>
                  <a:latin typeface="+mj-lt"/>
                </a:endParaRPr>
              </a:p>
              <a:p>
                <a:r>
                  <a:rPr lang="en-US" sz="1800" dirty="0">
                    <a:solidFill>
                      <a:schemeClr val="bg1"/>
                    </a:solidFill>
                    <a:latin typeface="+mj-lt"/>
                  </a:rPr>
                  <a:t>Where </a:t>
                </a:r>
                <a14:m>
                  <m:oMath xmlns:m="http://schemas.openxmlformats.org/officeDocument/2006/math">
                    <m:r>
                      <a:rPr lang="en-US" sz="1800" i="1">
                        <a:solidFill>
                          <a:schemeClr val="bg1"/>
                        </a:solidFill>
                        <a:latin typeface="Cambria Math" panose="02040503050406030204" pitchFamily="18" charset="0"/>
                        <a:ea typeface="Cambria Math" panose="02040503050406030204" pitchFamily="18" charset="0"/>
                      </a:rPr>
                      <m:t>𝒩</m:t>
                    </m:r>
                    <m:d>
                      <m:dPr>
                        <m:ctrlPr>
                          <a:rPr lang="en-US" sz="1800" i="1">
                            <a:solidFill>
                              <a:schemeClr val="bg1"/>
                            </a:solidFill>
                            <a:latin typeface="Cambria Math" panose="02040503050406030204" pitchFamily="18" charset="0"/>
                            <a:ea typeface="Cambria Math" panose="02040503050406030204" pitchFamily="18" charset="0"/>
                          </a:rPr>
                        </m:ctrlPr>
                      </m:dPr>
                      <m:e>
                        <m:r>
                          <a:rPr lang="en-US" sz="1800" i="1">
                            <a:solidFill>
                              <a:schemeClr val="bg1"/>
                            </a:solidFill>
                            <a:latin typeface="Cambria Math" panose="02040503050406030204" pitchFamily="18" charset="0"/>
                            <a:ea typeface="Cambria Math" panose="02040503050406030204" pitchFamily="18" charset="0"/>
                          </a:rPr>
                          <m:t>𝑥</m:t>
                        </m:r>
                      </m:e>
                    </m:d>
                  </m:oMath>
                </a14:m>
                <a:r>
                  <a:rPr lang="en-US" sz="1800" dirty="0">
                    <a:solidFill>
                      <a:schemeClr val="bg1"/>
                    </a:solidFill>
                    <a:latin typeface="+mj-lt"/>
                  </a:rPr>
                  <a:t> is some neighborhood of x </a:t>
                </a:r>
              </a:p>
              <a:p>
                <a:pPr algn="l"/>
                <a:endParaRPr lang="en-US" dirty="0">
                  <a:solidFill>
                    <a:schemeClr val="bg1"/>
                  </a:solidFill>
                  <a:latin typeface="+mj-lt"/>
                </a:endParaRPr>
              </a:p>
              <a:p>
                <a:pPr algn="l"/>
                <a:endParaRPr lang="en-US" dirty="0">
                  <a:solidFill>
                    <a:schemeClr val="bg1"/>
                  </a:solidFill>
                  <a:latin typeface="+mj-lt"/>
                </a:endParaRPr>
              </a:p>
              <a:p>
                <a:pPr algn="l"/>
                <a:endParaRPr lang="en-US" dirty="0">
                  <a:solidFill>
                    <a:schemeClr val="bg1"/>
                  </a:solidFill>
                  <a:latin typeface="+mj-lt"/>
                </a:endParaRPr>
              </a:p>
            </p:txBody>
          </p:sp>
        </mc:Choice>
        <mc:Fallback xmlns="">
          <p:sp>
            <p:nvSpPr>
              <p:cNvPr id="11" name="TextBox 10">
                <a:extLst>
                  <a:ext uri="{FF2B5EF4-FFF2-40B4-BE49-F238E27FC236}">
                    <a16:creationId xmlns:a16="http://schemas.microsoft.com/office/drawing/2014/main" id="{601EA089-BC35-439E-9788-358DF2F6824E}"/>
                  </a:ext>
                </a:extLst>
              </p:cNvPr>
              <p:cNvSpPr txBox="1">
                <a:spLocks noRot="1" noChangeAspect="1" noMove="1" noResize="1" noEditPoints="1" noAdjustHandles="1" noChangeArrowheads="1" noChangeShapeType="1" noTextEdit="1"/>
              </p:cNvSpPr>
              <p:nvPr/>
            </p:nvSpPr>
            <p:spPr>
              <a:xfrm>
                <a:off x="4571999" y="2775181"/>
                <a:ext cx="4111557" cy="2046907"/>
              </a:xfrm>
              <a:prstGeom prst="rect">
                <a:avLst/>
              </a:prstGeom>
              <a:blipFill>
                <a:blip r:embed="rId5"/>
                <a:stretch>
                  <a:fillRect l="-1187" t="-1488" r="-222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C8CF57E4-6C21-4D82-B019-49DC99BEE8FA}"/>
              </a:ext>
            </a:extLst>
          </p:cNvPr>
          <p:cNvCxnSpPr>
            <a:cxnSpLocks/>
          </p:cNvCxnSpPr>
          <p:nvPr/>
        </p:nvCxnSpPr>
        <p:spPr>
          <a:xfrm>
            <a:off x="2741444" y="1182701"/>
            <a:ext cx="0" cy="247015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09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FC9A6A6-3781-4D29-ADFF-E1A5C06A0CC4}"/>
                  </a:ext>
                </a:extLst>
              </p:cNvPr>
              <p:cNvSpPr>
                <a:spLocks noGrp="1"/>
              </p:cNvSpPr>
              <p:nvPr>
                <p:ph type="title"/>
              </p:nvPr>
            </p:nvSpPr>
            <p:spPr/>
            <p:txBody>
              <a:bodyPr>
                <a:normAutofit fontScale="90000"/>
              </a:bodyPr>
              <a:lstStyle/>
              <a:p>
                <a:r>
                  <a:rPr lang="en-US" dirty="0"/>
                  <a:t>Finding an Ideal </a:t>
                </a:r>
                <a14:m>
                  <m:oMath xmlns:m="http://schemas.openxmlformats.org/officeDocument/2006/math">
                    <m:r>
                      <a:rPr lang="en-US" i="1">
                        <a:latin typeface="Cambria Math" panose="02040503050406030204" pitchFamily="18" charset="0"/>
                      </a:rPr>
                      <m:t>𝒇</m:t>
                    </m:r>
                    <m:r>
                      <a:rPr lang="en-US" i="1">
                        <a:latin typeface="Cambria Math" panose="02040503050406030204" pitchFamily="18" charset="0"/>
                      </a:rPr>
                      <m:t>(</m:t>
                    </m:r>
                    <m:r>
                      <a:rPr lang="en-US" i="1">
                        <a:latin typeface="Cambria Math" panose="02040503050406030204" pitchFamily="18" charset="0"/>
                      </a:rPr>
                      <m:t>𝑿</m:t>
                    </m:r>
                    <m:r>
                      <a:rPr lang="en-US" i="1">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CFC9A6A6-3781-4D29-ADFF-E1A5C06A0CC4}"/>
                  </a:ext>
                </a:extLst>
              </p:cNvPr>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F063A17-FEBB-4A13-8FB2-ED87E6A5152C}"/>
              </a:ext>
            </a:extLst>
          </p:cNvPr>
          <p:cNvSpPr>
            <a:spLocks noGrp="1"/>
          </p:cNvSpPr>
          <p:nvPr>
            <p:ph type="body" sz="quarter" idx="10"/>
          </p:nvPr>
        </p:nvSpPr>
        <p:spPr/>
        <p:txBody>
          <a:bodyPr/>
          <a:lstStyle/>
          <a:p>
            <a:r>
              <a:rPr lang="en-US" dirty="0"/>
              <a:t>Advertising Example</a:t>
            </a:r>
          </a:p>
        </p:txBody>
      </p:sp>
      <p:pic>
        <p:nvPicPr>
          <p:cNvPr id="5" name="Picture 4">
            <a:extLst>
              <a:ext uri="{FF2B5EF4-FFF2-40B4-BE49-F238E27FC236}">
                <a16:creationId xmlns:a16="http://schemas.microsoft.com/office/drawing/2014/main" id="{4EA80714-A9CF-4595-991B-D874CB51E0FB}"/>
              </a:ext>
            </a:extLst>
          </p:cNvPr>
          <p:cNvPicPr>
            <a:picLocks noChangeAspect="1"/>
          </p:cNvPicPr>
          <p:nvPr/>
        </p:nvPicPr>
        <p:blipFill>
          <a:blip r:embed="rId3"/>
          <a:stretch>
            <a:fillRect/>
          </a:stretch>
        </p:blipFill>
        <p:spPr>
          <a:xfrm>
            <a:off x="394378" y="1189038"/>
            <a:ext cx="8355243" cy="3504262"/>
          </a:xfrm>
          <a:prstGeom prst="rect">
            <a:avLst/>
          </a:prstGeom>
        </p:spPr>
      </p:pic>
    </p:spTree>
    <p:extLst>
      <p:ext uri="{BB962C8B-B14F-4D97-AF65-F5344CB8AC3E}">
        <p14:creationId xmlns:p14="http://schemas.microsoft.com/office/powerpoint/2010/main" val="19356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p:txBody>
              <a:bodyPr>
                <a:normAutofit fontScale="90000"/>
              </a:bodyPr>
              <a:lstStyle/>
              <a:p>
                <a:r>
                  <a:rPr lang="en-US" dirty="0"/>
                  <a:t>Finding an Ideal </a:t>
                </a:r>
                <a14:m>
                  <m:oMath xmlns:m="http://schemas.openxmlformats.org/officeDocument/2006/math">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A1CB2BB-7185-4E98-A65A-8555B95645DF}"/>
                  </a:ext>
                </a:extLst>
              </p:cNvPr>
              <p:cNvSpPr>
                <a:spLocks noGrp="1" noRot="1" noChangeAspect="1" noMove="1" noResize="1" noEditPoints="1" noAdjustHandles="1" noChangeArrowheads="1" noChangeShapeType="1" noTextEdit="1"/>
              </p:cNvSpPr>
              <p:nvPr>
                <p:ph type="title"/>
              </p:nvPr>
            </p:nvSpPr>
            <p:spPr>
              <a:blipFill>
                <a:blip r:embed="rId2"/>
                <a:stretch>
                  <a:fillRect t="-16000" b="-3066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FFBE29E-79B9-4BE2-97FF-96977980DB69}"/>
              </a:ext>
            </a:extLst>
          </p:cNvPr>
          <p:cNvSpPr>
            <a:spLocks noGrp="1"/>
          </p:cNvSpPr>
          <p:nvPr>
            <p:ph type="body" sz="quarter" idx="10"/>
          </p:nvPr>
        </p:nvSpPr>
        <p:spPr/>
        <p:txBody>
          <a:bodyPr/>
          <a:lstStyle/>
          <a:p>
            <a:r>
              <a:rPr lang="en-US" dirty="0"/>
              <a:t>Residuals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98328C-3E5C-4ED9-BD82-DBDB106D69A5}"/>
                  </a:ext>
                </a:extLst>
              </p:cNvPr>
              <p:cNvSpPr>
                <a:spLocks noGrp="1"/>
              </p:cNvSpPr>
              <p:nvPr>
                <p:ph idx="1"/>
              </p:nvPr>
            </p:nvSpPr>
            <p:spPr>
              <a:xfrm>
                <a:off x="628650" y="1165552"/>
                <a:ext cx="7886700" cy="3797337"/>
              </a:xfrm>
            </p:spPr>
            <p:txBody>
              <a:bodyPr/>
              <a:lstStyle/>
              <a:p>
                <a:pPr marL="0" indent="0">
                  <a:buNone/>
                </a:pPr>
                <a:r>
                  <a:rPr lang="en-US" dirty="0"/>
                  <a:t>The difference between the predicted value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and the actual value (</a:t>
                </a:r>
                <a14:m>
                  <m:oMath xmlns:m="http://schemas.openxmlformats.org/officeDocument/2006/math">
                    <m:r>
                      <a:rPr lang="en-US" b="0" i="1" smtClean="0">
                        <a:latin typeface="Cambria Math" panose="02040503050406030204" pitchFamily="18" charset="0"/>
                      </a:rPr>
                      <m:t>𝑌</m:t>
                    </m:r>
                  </m:oMath>
                </a14:m>
                <a:r>
                  <a:rPr lang="en-US" dirty="0"/>
                  <a:t>) for each point is called the </a:t>
                </a:r>
                <a:r>
                  <a:rPr lang="en-US" i="1" u="sng" dirty="0"/>
                  <a:t>residual</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𝜖</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𝑌</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𝑓</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a:p>
                <a:pPr marL="0" indent="0">
                  <a:buNone/>
                </a:pPr>
                <a:endParaRPr lang="en-US" dirty="0"/>
              </a:p>
              <a:p>
                <a:pPr marL="0" indent="0">
                  <a:buNone/>
                </a:pPr>
                <a:r>
                  <a:rPr lang="en-US" dirty="0">
                    <a:solidFill>
                      <a:schemeClr val="bg1"/>
                    </a:solidFill>
                  </a:rPr>
                  <a:t>Analyzing the residuals of a model is an important technique in diagnosing and improving models</a:t>
                </a:r>
              </a:p>
              <a:p>
                <a:pPr marL="0" indent="0">
                  <a:buNone/>
                </a:pPr>
                <a:endParaRPr lang="en-US" dirty="0"/>
              </a:p>
              <a:p>
                <a:pPr marL="0" indent="0">
                  <a:buNone/>
                </a:pPr>
                <a:endParaRPr lang="en-US" dirty="0"/>
              </a:p>
              <a:p>
                <a:pPr marL="0" indent="0">
                  <a:buNone/>
                </a:pPr>
                <a:endParaRPr lang="en-US" i="1" dirty="0">
                  <a:latin typeface="Cambria Math" panose="02040503050406030204" pitchFamily="18" charset="0"/>
                  <a:ea typeface="Cambria Math" panose="02040503050406030204" pitchFamily="18" charset="0"/>
                </a:endParaRPr>
              </a:p>
              <a:p>
                <a:pPr marL="0" indent="0">
                  <a:buNone/>
                </a:pPr>
                <a:endParaRPr lang="en-US" dirty="0"/>
              </a:p>
            </p:txBody>
          </p:sp>
        </mc:Choice>
        <mc:Fallback xmlns="">
          <p:sp>
            <p:nvSpPr>
              <p:cNvPr id="6" name="Content Placeholder 5">
                <a:extLst>
                  <a:ext uri="{FF2B5EF4-FFF2-40B4-BE49-F238E27FC236}">
                    <a16:creationId xmlns:a16="http://schemas.microsoft.com/office/drawing/2014/main" id="{0D98328C-3E5C-4ED9-BD82-DBDB106D69A5}"/>
                  </a:ext>
                </a:extLst>
              </p:cNvPr>
              <p:cNvSpPr>
                <a:spLocks noGrp="1" noRot="1" noChangeAspect="1" noMove="1" noResize="1" noEditPoints="1" noAdjustHandles="1" noChangeArrowheads="1" noChangeShapeType="1" noTextEdit="1"/>
              </p:cNvSpPr>
              <p:nvPr>
                <p:ph idx="1"/>
              </p:nvPr>
            </p:nvSpPr>
            <p:spPr>
              <a:xfrm>
                <a:off x="628650" y="1165552"/>
                <a:ext cx="7886700" cy="3797337"/>
              </a:xfrm>
              <a:blipFill>
                <a:blip r:embed="rId3"/>
                <a:stretch>
                  <a:fillRect l="-927" t="-2247" r="-1082"/>
                </a:stretch>
              </a:blipFill>
            </p:spPr>
            <p:txBody>
              <a:bodyPr/>
              <a:lstStyle/>
              <a:p>
                <a:r>
                  <a:rPr lang="en-US">
                    <a:noFill/>
                  </a:rPr>
                  <a:t> </a:t>
                </a:r>
              </a:p>
            </p:txBody>
          </p:sp>
        </mc:Fallback>
      </mc:AlternateContent>
    </p:spTree>
    <p:extLst>
      <p:ext uri="{BB962C8B-B14F-4D97-AF65-F5344CB8AC3E}">
        <p14:creationId xmlns:p14="http://schemas.microsoft.com/office/powerpoint/2010/main" val="9409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FE9172F-6284-4E51-B411-49B7CDE8D36B}"/>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6A51AA-08EB-451F-A35A-372A081FA81D}"/>
              </a:ext>
            </a:extLst>
          </p:cNvPr>
          <p:cNvSpPr>
            <a:spLocks noGrp="1"/>
          </p:cNvSpPr>
          <p:nvPr>
            <p:ph type="body" sz="quarter" idx="10"/>
          </p:nvPr>
        </p:nvSpPr>
        <p:spPr/>
        <p:txBody>
          <a:bodyPr/>
          <a:lstStyle/>
          <a:p>
            <a:r>
              <a:rPr lang="en-US" dirty="0"/>
              <a:t>Introduction to </a:t>
            </a:r>
          </a:p>
          <a:p>
            <a:r>
              <a:rPr lang="en-US" dirty="0"/>
              <a:t>Assessing Model Accuracy</a:t>
            </a:r>
          </a:p>
        </p:txBody>
      </p:sp>
    </p:spTree>
    <p:extLst>
      <p:ext uri="{BB962C8B-B14F-4D97-AF65-F5344CB8AC3E}">
        <p14:creationId xmlns:p14="http://schemas.microsoft.com/office/powerpoint/2010/main" val="90611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796F21-3DFE-4027-AC1D-C704DE2EA51A}"/>
              </a:ext>
            </a:extLst>
          </p:cNvPr>
          <p:cNvSpPr>
            <a:spLocks noGrp="1"/>
          </p:cNvSpPr>
          <p:nvPr>
            <p:ph type="title"/>
          </p:nvPr>
        </p:nvSpPr>
        <p:spPr/>
        <p:txBody>
          <a:bodyPr>
            <a:normAutofit fontScale="90000"/>
          </a:bodyPr>
          <a:lstStyle/>
          <a:p>
            <a:r>
              <a:rPr lang="en-US" dirty="0"/>
              <a:t>Overview</a:t>
            </a:r>
          </a:p>
        </p:txBody>
      </p:sp>
      <p:sp>
        <p:nvSpPr>
          <p:cNvPr id="5" name="Content Placeholder 4">
            <a:extLst>
              <a:ext uri="{FF2B5EF4-FFF2-40B4-BE49-F238E27FC236}">
                <a16:creationId xmlns:a16="http://schemas.microsoft.com/office/drawing/2014/main" id="{6CFE6C3C-455D-4C1D-8D32-E71859AA1318}"/>
              </a:ext>
            </a:extLst>
          </p:cNvPr>
          <p:cNvSpPr>
            <a:spLocks noGrp="1"/>
          </p:cNvSpPr>
          <p:nvPr>
            <p:ph idx="1"/>
          </p:nvPr>
        </p:nvSpPr>
        <p:spPr/>
        <p:txBody>
          <a:bodyPr/>
          <a:lstStyle/>
          <a:p>
            <a:r>
              <a:rPr lang="en-US" dirty="0"/>
              <a:t>Determining which modeling approach to use is a very challenging part of data science with no single best answer</a:t>
            </a:r>
          </a:p>
          <a:p>
            <a:pPr lvl="1"/>
            <a:r>
              <a:rPr lang="en-US" dirty="0"/>
              <a:t>Takes into accounts tradeoffs already discussed</a:t>
            </a:r>
          </a:p>
          <a:p>
            <a:pPr lvl="1"/>
            <a:endParaRPr lang="en-US" dirty="0"/>
          </a:p>
          <a:p>
            <a:r>
              <a:rPr lang="en-US" dirty="0"/>
              <a:t>This section discusses some of the basic concepts used to select a modeling approach</a:t>
            </a:r>
          </a:p>
          <a:p>
            <a:endParaRPr lang="en-US" dirty="0"/>
          </a:p>
          <a:p>
            <a:r>
              <a:rPr lang="en-US" dirty="0"/>
              <a:t>For the remainder of the course, we will explore how to apply and interpret these concepts across a wide range of modeling types</a:t>
            </a:r>
          </a:p>
          <a:p>
            <a:pPr marL="182880" lvl="1" indent="0">
              <a:buNone/>
            </a:pPr>
            <a:endParaRPr lang="en-US" dirty="0"/>
          </a:p>
        </p:txBody>
      </p:sp>
      <p:sp>
        <p:nvSpPr>
          <p:cNvPr id="6" name="Text Placeholder 5">
            <a:extLst>
              <a:ext uri="{FF2B5EF4-FFF2-40B4-BE49-F238E27FC236}">
                <a16:creationId xmlns:a16="http://schemas.microsoft.com/office/drawing/2014/main" id="{9BF25302-3F90-44DF-A56F-908117AA39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7220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A902-9463-42D2-9473-C1891BDEDCD4}"/>
              </a:ext>
            </a:extLst>
          </p:cNvPr>
          <p:cNvSpPr>
            <a:spLocks noGrp="1"/>
          </p:cNvSpPr>
          <p:nvPr>
            <p:ph type="title"/>
          </p:nvPr>
        </p:nvSpPr>
        <p:spPr/>
        <p:txBody>
          <a:bodyPr>
            <a:normAutofit fontScale="90000"/>
          </a:bodyPr>
          <a:lstStyle/>
          <a:p>
            <a:r>
              <a:rPr lang="en-US" dirty="0"/>
              <a:t>Overview </a:t>
            </a:r>
          </a:p>
        </p:txBody>
      </p:sp>
      <p:sp>
        <p:nvSpPr>
          <p:cNvPr id="3" name="Content Placeholder 2">
            <a:extLst>
              <a:ext uri="{FF2B5EF4-FFF2-40B4-BE49-F238E27FC236}">
                <a16:creationId xmlns:a16="http://schemas.microsoft.com/office/drawing/2014/main" id="{6A19CAF6-2623-4094-90E1-1AA5867D435E}"/>
              </a:ext>
            </a:extLst>
          </p:cNvPr>
          <p:cNvSpPr>
            <a:spLocks noGrp="1"/>
          </p:cNvSpPr>
          <p:nvPr>
            <p:ph idx="1"/>
          </p:nvPr>
        </p:nvSpPr>
        <p:spPr/>
        <p:txBody>
          <a:bodyPr/>
          <a:lstStyle/>
          <a:p>
            <a:pPr marL="0" indent="0">
              <a:buNone/>
            </a:pPr>
            <a:r>
              <a:rPr lang="en-US" dirty="0"/>
              <a:t>In order to evaluate the performance of a model, we need a measurement of how well the model matches the observed data</a:t>
            </a:r>
          </a:p>
          <a:p>
            <a:r>
              <a:rPr lang="en-US" dirty="0"/>
              <a:t>For regression models, we use one of a variety of measures of the average difference between the prediction and the actual value</a:t>
            </a:r>
          </a:p>
        </p:txBody>
      </p:sp>
      <p:sp>
        <p:nvSpPr>
          <p:cNvPr id="4" name="Text Placeholder 3">
            <a:extLst>
              <a:ext uri="{FF2B5EF4-FFF2-40B4-BE49-F238E27FC236}">
                <a16:creationId xmlns:a16="http://schemas.microsoft.com/office/drawing/2014/main" id="{7E184AA0-38D7-49A2-8D1B-6C3CEBC0E3EF}"/>
              </a:ext>
            </a:extLst>
          </p:cNvPr>
          <p:cNvSpPr>
            <a:spLocks noGrp="1"/>
          </p:cNvSpPr>
          <p:nvPr>
            <p:ph type="body" sz="quarter" idx="10"/>
          </p:nvPr>
        </p:nvSpPr>
        <p:spPr/>
        <p:txBody>
          <a:bodyPr/>
          <a:lstStyle/>
          <a:p>
            <a:r>
              <a:rPr lang="en-US" dirty="0"/>
              <a:t>Quality of Fit</a:t>
            </a:r>
          </a:p>
        </p:txBody>
      </p:sp>
    </p:spTree>
    <p:extLst>
      <p:ext uri="{BB962C8B-B14F-4D97-AF65-F5344CB8AC3E}">
        <p14:creationId xmlns:p14="http://schemas.microsoft.com/office/powerpoint/2010/main" val="272870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21EB-F234-43C9-A880-1645815E206C}"/>
              </a:ext>
            </a:extLst>
          </p:cNvPr>
          <p:cNvSpPr>
            <a:spLocks noGrp="1"/>
          </p:cNvSpPr>
          <p:nvPr>
            <p:ph type="title"/>
          </p:nvPr>
        </p:nvSpPr>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130C21AA-5FCB-4CBE-8D3E-B3FA4D2D126D}"/>
              </a:ext>
            </a:extLst>
          </p:cNvPr>
          <p:cNvSpPr>
            <a:spLocks noGrp="1"/>
          </p:cNvSpPr>
          <p:nvPr>
            <p:ph type="body" sz="quarter" idx="10"/>
          </p:nvPr>
        </p:nvSpPr>
        <p:spPr/>
        <p:txBody>
          <a:bodyPr/>
          <a:lstStyle/>
          <a:p>
            <a:r>
              <a:rPr lang="en-US" dirty="0"/>
              <a:t>Predicting Income From Education</a:t>
            </a:r>
          </a:p>
        </p:txBody>
      </p:sp>
      <p:pic>
        <p:nvPicPr>
          <p:cNvPr id="5" name="Picture 4">
            <a:extLst>
              <a:ext uri="{FF2B5EF4-FFF2-40B4-BE49-F238E27FC236}">
                <a16:creationId xmlns:a16="http://schemas.microsoft.com/office/drawing/2014/main" id="{19E85C5F-9287-4D62-925C-3377825AB89D}"/>
              </a:ext>
            </a:extLst>
          </p:cNvPr>
          <p:cNvPicPr>
            <a:picLocks noChangeAspect="1"/>
          </p:cNvPicPr>
          <p:nvPr/>
        </p:nvPicPr>
        <p:blipFill>
          <a:blip r:embed="rId2"/>
          <a:stretch>
            <a:fillRect/>
          </a:stretch>
        </p:blipFill>
        <p:spPr>
          <a:xfrm>
            <a:off x="628650" y="1289696"/>
            <a:ext cx="6424929" cy="3246351"/>
          </a:xfrm>
          <a:prstGeom prst="rect">
            <a:avLst/>
          </a:prstGeom>
        </p:spPr>
      </p:pic>
      <p:sp>
        <p:nvSpPr>
          <p:cNvPr id="8" name="TextBox 7">
            <a:extLst>
              <a:ext uri="{FF2B5EF4-FFF2-40B4-BE49-F238E27FC236}">
                <a16:creationId xmlns:a16="http://schemas.microsoft.com/office/drawing/2014/main" id="{F44B89E0-11A8-413F-904D-C0D032BD53C1}"/>
              </a:ext>
            </a:extLst>
          </p:cNvPr>
          <p:cNvSpPr txBox="1"/>
          <p:nvPr/>
        </p:nvSpPr>
        <p:spPr>
          <a:xfrm>
            <a:off x="7281332" y="1289696"/>
            <a:ext cx="1532467" cy="600164"/>
          </a:xfrm>
          <a:prstGeom prst="rect">
            <a:avLst/>
          </a:prstGeom>
          <a:noFill/>
        </p:spPr>
        <p:txBody>
          <a:bodyPr wrap="square" rtlCol="0">
            <a:spAutoFit/>
          </a:bodyPr>
          <a:lstStyle/>
          <a:p>
            <a:pPr algn="l"/>
            <a:r>
              <a:rPr lang="en-US" sz="1100" dirty="0">
                <a:solidFill>
                  <a:schemeClr val="bg1"/>
                </a:solidFill>
                <a:latin typeface="+mj-lt"/>
              </a:rPr>
              <a:t>Differences between predicted and actual values (“residuals”)</a:t>
            </a:r>
          </a:p>
        </p:txBody>
      </p:sp>
      <p:cxnSp>
        <p:nvCxnSpPr>
          <p:cNvPr id="6" name="Straight Arrow Connector 5">
            <a:extLst>
              <a:ext uri="{FF2B5EF4-FFF2-40B4-BE49-F238E27FC236}">
                <a16:creationId xmlns:a16="http://schemas.microsoft.com/office/drawing/2014/main" id="{1B03E7EF-D517-45BB-884A-C64E055D36B8}"/>
              </a:ext>
            </a:extLst>
          </p:cNvPr>
          <p:cNvCxnSpPr>
            <a:cxnSpLocks/>
            <a:stCxn id="8" idx="1"/>
          </p:cNvCxnSpPr>
          <p:nvPr/>
        </p:nvCxnSpPr>
        <p:spPr>
          <a:xfrm flipH="1">
            <a:off x="6489700" y="1589778"/>
            <a:ext cx="791632" cy="42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D4C483-069A-4FC0-BBE0-60E3145CA48F}"/>
              </a:ext>
            </a:extLst>
          </p:cNvPr>
          <p:cNvCxnSpPr>
            <a:cxnSpLocks/>
            <a:stCxn id="8" idx="1"/>
          </p:cNvCxnSpPr>
          <p:nvPr/>
        </p:nvCxnSpPr>
        <p:spPr>
          <a:xfrm flipH="1" flipV="1">
            <a:off x="6559550" y="1524000"/>
            <a:ext cx="721782" cy="6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055AAB-2281-401B-885F-05332C91F880}"/>
              </a:ext>
            </a:extLst>
          </p:cNvPr>
          <p:cNvCxnSpPr>
            <a:cxnSpLocks/>
            <a:stCxn id="8" idx="1"/>
          </p:cNvCxnSpPr>
          <p:nvPr/>
        </p:nvCxnSpPr>
        <p:spPr>
          <a:xfrm flipH="1">
            <a:off x="5932967" y="1589778"/>
            <a:ext cx="1348365" cy="39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39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796F21-3DFE-4027-AC1D-C704DE2EA51A}"/>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FE6C3C-455D-4C1D-8D32-E71859AA1318}"/>
                  </a:ext>
                </a:extLst>
              </p:cNvPr>
              <p:cNvSpPr>
                <a:spLocks noGrp="1"/>
              </p:cNvSpPr>
              <p:nvPr>
                <p:ph idx="1"/>
              </p:nvPr>
            </p:nvSpPr>
            <p:spPr/>
            <p:txBody>
              <a:bodyPr/>
              <a:lstStyle/>
              <a:p>
                <a:pPr marL="0" indent="0">
                  <a:buNone/>
                </a:pPr>
                <a:r>
                  <a:rPr lang="en-US" dirty="0"/>
                  <a:t>Most commonly used fit measure is </a:t>
                </a:r>
                <a:r>
                  <a:rPr lang="en-US" i="1" dirty="0"/>
                  <a:t>mean squared error </a:t>
                </a:r>
                <a:r>
                  <a:rPr lang="en-US" dirty="0"/>
                  <a:t>(MSE):</a:t>
                </a:r>
              </a:p>
              <a:p>
                <a:endParaRPr lang="en-US" sz="1800" dirty="0"/>
              </a:p>
              <a:p>
                <a:pPr marL="0" indent="0" algn="ctr">
                  <a:buNone/>
                </a:pPr>
                <a14:m>
                  <m:oMath xmlns:m="http://schemas.openxmlformats.org/officeDocument/2006/math">
                    <m:r>
                      <a:rPr lang="en-US" sz="1800" b="0" i="1" smtClean="0">
                        <a:latin typeface="Cambria Math" panose="02040503050406030204" pitchFamily="18" charset="0"/>
                        <a:ea typeface="Cambria Math" panose="02040503050406030204" pitchFamily="18" charset="0"/>
                      </a:rPr>
                      <m:t>𝑀𝑆𝐸</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𝑛</m:t>
                        </m:r>
                      </m:sup>
                      <m:e>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𝑓</m:t>
                                </m:r>
                              </m:e>
                            </m:acc>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e>
                    </m:nary>
                  </m:oMath>
                </a14:m>
                <a:r>
                  <a:rPr lang="en-US" sz="1800" dirty="0">
                    <a:latin typeface="Cambria Math" panose="02040503050406030204" pitchFamily="18" charset="0"/>
                    <a:ea typeface="Cambria Math" panose="02040503050406030204" pitchFamily="18" charset="0"/>
                  </a:rPr>
                  <a:t> </a:t>
                </a:r>
              </a:p>
              <a:p>
                <a:pPr marL="0" indent="0" algn="ctr">
                  <a:buNone/>
                </a:pPr>
                <a:endParaRPr lang="en-US" sz="1800" dirty="0"/>
              </a:p>
              <a:p>
                <a:pPr marL="0" indent="0" algn="ctr">
                  <a:buNone/>
                </a:pPr>
                <a:r>
                  <a:rPr lang="en-US" sz="1800" dirty="0"/>
                  <a:t>where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𝑓</m:t>
                        </m:r>
                      </m:e>
                    </m:acc>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m:t>
                    </m:r>
                  </m:oMath>
                </a14:m>
                <a:r>
                  <a:rPr lang="en-US" sz="1800" dirty="0"/>
                  <a:t> is the prediction that </a:t>
                </a:r>
                <a14:m>
                  <m:oMath xmlns:m="http://schemas.openxmlformats.org/officeDocument/2006/math">
                    <m:r>
                      <a:rPr lang="en-US" sz="1800" b="0" i="1" smtClean="0">
                        <a:latin typeface="Cambria Math" panose="02040503050406030204" pitchFamily="18" charset="0"/>
                      </a:rPr>
                      <m:t>𝑓</m:t>
                    </m:r>
                  </m:oMath>
                </a14:m>
                <a:r>
                  <a:rPr lang="en-US" sz="1800" dirty="0"/>
                  <a:t> gives for the </a:t>
                </a:r>
                <a:r>
                  <a:rPr lang="en-US" sz="1800" i="1" dirty="0" err="1"/>
                  <a:t>i</a:t>
                </a:r>
                <a:r>
                  <a:rPr lang="en-US" sz="1800" baseline="30000" dirty="0" err="1"/>
                  <a:t>th</a:t>
                </a:r>
                <a:r>
                  <a:rPr lang="en-US" sz="1800" dirty="0"/>
                  <a:t> observation</a:t>
                </a:r>
              </a:p>
            </p:txBody>
          </p:sp>
        </mc:Choice>
        <mc:Fallback xmlns="">
          <p:sp>
            <p:nvSpPr>
              <p:cNvPr id="5" name="Content Placeholder 4">
                <a:extLst>
                  <a:ext uri="{FF2B5EF4-FFF2-40B4-BE49-F238E27FC236}">
                    <a16:creationId xmlns:a16="http://schemas.microsoft.com/office/drawing/2014/main" id="{6CFE6C3C-455D-4C1D-8D32-E71859AA1318}"/>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9BF25302-3F90-44DF-A56F-908117AA3980}"/>
              </a:ext>
            </a:extLst>
          </p:cNvPr>
          <p:cNvSpPr>
            <a:spLocks noGrp="1"/>
          </p:cNvSpPr>
          <p:nvPr>
            <p:ph type="body" sz="quarter" idx="10"/>
          </p:nvPr>
        </p:nvSpPr>
        <p:spPr/>
        <p:txBody>
          <a:bodyPr/>
          <a:lstStyle/>
          <a:p>
            <a:r>
              <a:rPr lang="en-US" dirty="0"/>
              <a:t>Mean Squared Error</a:t>
            </a:r>
          </a:p>
        </p:txBody>
      </p:sp>
    </p:spTree>
    <p:extLst>
      <p:ext uri="{BB962C8B-B14F-4D97-AF65-F5344CB8AC3E}">
        <p14:creationId xmlns:p14="http://schemas.microsoft.com/office/powerpoint/2010/main" val="187731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CCD-E5FB-49C9-A94C-FB36F2EC28C1}"/>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A99BFC-E5FF-4691-AB06-635F86A21E8B}"/>
                  </a:ext>
                </a:extLst>
              </p:cNvPr>
              <p:cNvSpPr>
                <a:spLocks noGrp="1"/>
              </p:cNvSpPr>
              <p:nvPr>
                <p:ph idx="1"/>
              </p:nvPr>
            </p:nvSpPr>
            <p:spPr/>
            <p:txBody>
              <a:bodyPr/>
              <a:lstStyle/>
              <a:p>
                <a:pPr marL="0" indent="0">
                  <a:buNone/>
                </a:pPr>
                <a:r>
                  <a:rPr lang="en-US" dirty="0"/>
                  <a:t>In the example on the previous page, we are computing the MSE using the training data (the data that was used to determine </a:t>
                </a:r>
                <a14:m>
                  <m:oMath xmlns:m="http://schemas.openxmlformats.org/officeDocument/2006/math">
                    <m:r>
                      <a:rPr lang="en-US" b="0" i="1" smtClean="0">
                        <a:latin typeface="Cambria Math" panose="02040503050406030204" pitchFamily="18" charset="0"/>
                      </a:rPr>
                      <m:t>𝑓</m:t>
                    </m:r>
                  </m:oMath>
                </a14:m>
                <a:r>
                  <a:rPr lang="en-US" dirty="0"/>
                  <a:t>)</a:t>
                </a:r>
              </a:p>
              <a:p>
                <a:r>
                  <a:rPr lang="en-US" dirty="0"/>
                  <a:t>However, we do not want to train our model so as to minimize the training MSE!  Why?</a:t>
                </a:r>
              </a:p>
              <a:p>
                <a:r>
                  <a:rPr lang="en-US" dirty="0"/>
                  <a:t>We want to minimize the MSE on previously unseen test observations (referred to as the test MSE)</a:t>
                </a:r>
              </a:p>
              <a:p>
                <a:endParaRPr lang="en-US" dirty="0"/>
              </a:p>
            </p:txBody>
          </p:sp>
        </mc:Choice>
        <mc:Fallback xmlns="">
          <p:sp>
            <p:nvSpPr>
              <p:cNvPr id="3" name="Content Placeholder 2">
                <a:extLst>
                  <a:ext uri="{FF2B5EF4-FFF2-40B4-BE49-F238E27FC236}">
                    <a16:creationId xmlns:a16="http://schemas.microsoft.com/office/drawing/2014/main" id="{74A99BFC-E5FF-4691-AB06-635F86A21E8B}"/>
                  </a:ext>
                </a:extLst>
              </p:cNvPr>
              <p:cNvSpPr>
                <a:spLocks noGrp="1" noRot="1" noChangeAspect="1" noMove="1" noResize="1" noEditPoints="1" noAdjustHandles="1" noChangeArrowheads="1" noChangeShapeType="1" noTextEdit="1"/>
              </p:cNvSpPr>
              <p:nvPr>
                <p:ph idx="1"/>
              </p:nvPr>
            </p:nvSpPr>
            <p:spPr>
              <a:blipFill>
                <a:blip r:embed="rId2"/>
                <a:stretch>
                  <a:fillRect l="-927" t="-2804" r="-61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FF6D1CF-8774-4C16-93BF-CC3999294692}"/>
              </a:ext>
            </a:extLst>
          </p:cNvPr>
          <p:cNvSpPr>
            <a:spLocks noGrp="1"/>
          </p:cNvSpPr>
          <p:nvPr>
            <p:ph type="body" sz="quarter" idx="10"/>
          </p:nvPr>
        </p:nvSpPr>
        <p:spPr/>
        <p:txBody>
          <a:bodyPr/>
          <a:lstStyle/>
          <a:p>
            <a:r>
              <a:rPr lang="en-US" dirty="0"/>
              <a:t>Training vs Test MSE</a:t>
            </a:r>
          </a:p>
        </p:txBody>
      </p:sp>
    </p:spTree>
    <p:extLst>
      <p:ext uri="{BB962C8B-B14F-4D97-AF65-F5344CB8AC3E}">
        <p14:creationId xmlns:p14="http://schemas.microsoft.com/office/powerpoint/2010/main" val="148847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p:sp>
        <p:nvSpPr>
          <p:cNvPr id="3" name="Content Placeholder 2">
            <a:extLst>
              <a:ext uri="{FF2B5EF4-FFF2-40B4-BE49-F238E27FC236}">
                <a16:creationId xmlns:a16="http://schemas.microsoft.com/office/drawing/2014/main" id="{403DCE3B-14D0-4006-A8CC-95E67247AB62}"/>
              </a:ext>
            </a:extLst>
          </p:cNvPr>
          <p:cNvSpPr>
            <a:spLocks noGrp="1"/>
          </p:cNvSpPr>
          <p:nvPr>
            <p:ph idx="1"/>
          </p:nvPr>
        </p:nvSpPr>
        <p:spPr>
          <a:xfrm>
            <a:off x="628650" y="1463675"/>
            <a:ext cx="7886700" cy="3405981"/>
          </a:xfrm>
        </p:spPr>
        <p:txBody>
          <a:bodyPr>
            <a:normAutofit/>
          </a:bodyPr>
          <a:lstStyle/>
          <a:p>
            <a:r>
              <a:rPr lang="en-US" dirty="0"/>
              <a:t>A fundamental rule of predictive analytics is that you cannot assess the quality of your model using the same data that you used to “train” the model.</a:t>
            </a:r>
          </a:p>
          <a:p>
            <a:r>
              <a:rPr lang="en-US" dirty="0"/>
              <a:t>We generally partition the dataset into “training” and “test” datasets for this purpose</a:t>
            </a:r>
          </a:p>
          <a:p>
            <a:pPr lvl="1"/>
            <a:r>
              <a:rPr lang="en-US" dirty="0"/>
              <a:t>Sometimes a third “validation” partition is created.  We will discuss this further later in the class</a:t>
            </a:r>
          </a:p>
        </p:txBody>
      </p:sp>
      <p:sp>
        <p:nvSpPr>
          <p:cNvPr id="4" name="Text Placeholder 3">
            <a:extLst>
              <a:ext uri="{FF2B5EF4-FFF2-40B4-BE49-F238E27FC236}">
                <a16:creationId xmlns:a16="http://schemas.microsoft.com/office/drawing/2014/main" id="{5A3F7603-7E58-41CF-AE9A-6EE558B9C4AD}"/>
              </a:ext>
            </a:extLst>
          </p:cNvPr>
          <p:cNvSpPr>
            <a:spLocks noGrp="1"/>
          </p:cNvSpPr>
          <p:nvPr>
            <p:ph type="body" sz="quarter" idx="10"/>
          </p:nvPr>
        </p:nvSpPr>
        <p:spPr/>
        <p:txBody>
          <a:bodyPr/>
          <a:lstStyle/>
          <a:p>
            <a:r>
              <a:rPr lang="en-US" dirty="0"/>
              <a:t>Dataset Partitioning</a:t>
            </a:r>
          </a:p>
        </p:txBody>
      </p:sp>
    </p:spTree>
    <p:extLst>
      <p:ext uri="{BB962C8B-B14F-4D97-AF65-F5344CB8AC3E}">
        <p14:creationId xmlns:p14="http://schemas.microsoft.com/office/powerpoint/2010/main" val="145812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B4C2-F18C-4389-9C9D-34B47C101C8A}"/>
              </a:ext>
            </a:extLst>
          </p:cNvPr>
          <p:cNvSpPr>
            <a:spLocks noGrp="1"/>
          </p:cNvSpPr>
          <p:nvPr>
            <p:ph type="title"/>
          </p:nvPr>
        </p:nvSpPr>
        <p:spPr/>
        <p:txBody>
          <a:bodyPr>
            <a:normAutofit fontScale="90000"/>
          </a:bodyPr>
          <a:lstStyle/>
          <a:p>
            <a:r>
              <a:rPr lang="en-US" dirty="0"/>
              <a:t>Kimball DW/BI Architecture</a:t>
            </a:r>
          </a:p>
        </p:txBody>
      </p:sp>
      <p:sp>
        <p:nvSpPr>
          <p:cNvPr id="3" name="Slide Number Placeholder 2">
            <a:extLst>
              <a:ext uri="{FF2B5EF4-FFF2-40B4-BE49-F238E27FC236}">
                <a16:creationId xmlns:a16="http://schemas.microsoft.com/office/drawing/2014/main" id="{B6EC1586-AED7-4269-8ECE-127866A26318}"/>
              </a:ext>
            </a:extLst>
          </p:cNvPr>
          <p:cNvSpPr>
            <a:spLocks noGrp="1"/>
          </p:cNvSpPr>
          <p:nvPr>
            <p:ph type="sldNum" sz="quarter" idx="12"/>
          </p:nvPr>
        </p:nvSpPr>
        <p:spPr/>
        <p:txBody>
          <a:bodyPr/>
          <a:lstStyle/>
          <a:p>
            <a:fld id="{6E61BB2A-F643-4BC4-A7C3-7339FD5A6B19}" type="slidenum">
              <a:rPr lang="en-US" smtClean="0"/>
              <a:pPr/>
              <a:t>13</a:t>
            </a:fld>
            <a:endParaRPr lang="en-US" dirty="0"/>
          </a:p>
        </p:txBody>
      </p:sp>
      <p:pic>
        <p:nvPicPr>
          <p:cNvPr id="5" name="Picture 4">
            <a:extLst>
              <a:ext uri="{FF2B5EF4-FFF2-40B4-BE49-F238E27FC236}">
                <a16:creationId xmlns:a16="http://schemas.microsoft.com/office/drawing/2014/main" id="{7759C976-B421-464A-8ABA-A04B1C11716E}"/>
              </a:ext>
            </a:extLst>
          </p:cNvPr>
          <p:cNvPicPr>
            <a:picLocks noChangeAspect="1"/>
          </p:cNvPicPr>
          <p:nvPr/>
        </p:nvPicPr>
        <p:blipFill>
          <a:blip r:embed="rId2"/>
          <a:stretch>
            <a:fillRect/>
          </a:stretch>
        </p:blipFill>
        <p:spPr>
          <a:xfrm>
            <a:off x="1365022" y="1085850"/>
            <a:ext cx="6635978" cy="3429000"/>
          </a:xfrm>
          <a:prstGeom prst="rect">
            <a:avLst/>
          </a:prstGeom>
        </p:spPr>
      </p:pic>
    </p:spTree>
    <p:extLst>
      <p:ext uri="{BB962C8B-B14F-4D97-AF65-F5344CB8AC3E}">
        <p14:creationId xmlns:p14="http://schemas.microsoft.com/office/powerpoint/2010/main" val="851573592"/>
      </p:ext>
    </p:extLst>
  </p:cSld>
  <p:clrMapOvr>
    <a:masterClrMapping/>
  </p:clrMapOvr>
  <p:transition>
    <p:fade thruBlk="1"/>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p:sp>
        <p:nvSpPr>
          <p:cNvPr id="3" name="Content Placeholder 2">
            <a:extLst>
              <a:ext uri="{FF2B5EF4-FFF2-40B4-BE49-F238E27FC236}">
                <a16:creationId xmlns:a16="http://schemas.microsoft.com/office/drawing/2014/main" id="{403DCE3B-14D0-4006-A8CC-95E67247AB62}"/>
              </a:ext>
            </a:extLst>
          </p:cNvPr>
          <p:cNvSpPr>
            <a:spLocks noGrp="1"/>
          </p:cNvSpPr>
          <p:nvPr>
            <p:ph idx="1"/>
          </p:nvPr>
        </p:nvSpPr>
        <p:spPr>
          <a:xfrm>
            <a:off x="628650" y="1369219"/>
            <a:ext cx="7886700" cy="3164681"/>
          </a:xfrm>
        </p:spPr>
        <p:txBody>
          <a:bodyPr>
            <a:normAutofit/>
          </a:bodyPr>
          <a:lstStyle/>
          <a:p>
            <a:pPr marL="0" indent="0">
              <a:buNone/>
            </a:pPr>
            <a:r>
              <a:rPr lang="en-US" dirty="0"/>
              <a:t>“Overfitting” a model occurs when a model fits the training data so closely that the model does not perform well on test data</a:t>
            </a:r>
          </a:p>
          <a:p>
            <a:r>
              <a:rPr lang="en-US" dirty="0"/>
              <a:t>A very common mistake in model development</a:t>
            </a:r>
          </a:p>
          <a:p>
            <a:r>
              <a:rPr lang="en-US" dirty="0"/>
              <a:t>It is a delicate balance to fit a model to the training data without making it too specific to your particular sub-set of data and not general to the universe of data that will be encountered in the future.</a:t>
            </a:r>
          </a:p>
        </p:txBody>
      </p:sp>
      <p:sp>
        <p:nvSpPr>
          <p:cNvPr id="4" name="Text Placeholder 3">
            <a:extLst>
              <a:ext uri="{FF2B5EF4-FFF2-40B4-BE49-F238E27FC236}">
                <a16:creationId xmlns:a16="http://schemas.microsoft.com/office/drawing/2014/main" id="{5A3F7603-7E58-41CF-AE9A-6EE558B9C4AD}"/>
              </a:ext>
            </a:extLst>
          </p:cNvPr>
          <p:cNvSpPr>
            <a:spLocks noGrp="1"/>
          </p:cNvSpPr>
          <p:nvPr>
            <p:ph type="body" sz="quarter" idx="10"/>
          </p:nvPr>
        </p:nvSpPr>
        <p:spPr/>
        <p:txBody>
          <a:bodyPr/>
          <a:lstStyle/>
          <a:p>
            <a:r>
              <a:rPr lang="en-US" dirty="0"/>
              <a:t>Overfitting</a:t>
            </a:r>
          </a:p>
        </p:txBody>
      </p:sp>
    </p:spTree>
    <p:extLst>
      <p:ext uri="{BB962C8B-B14F-4D97-AF65-F5344CB8AC3E}">
        <p14:creationId xmlns:p14="http://schemas.microsoft.com/office/powerpoint/2010/main" val="11399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p:sp>
        <p:nvSpPr>
          <p:cNvPr id="3" name="Text Placeholder 2">
            <a:extLst>
              <a:ext uri="{FF2B5EF4-FFF2-40B4-BE49-F238E27FC236}">
                <a16:creationId xmlns:a16="http://schemas.microsoft.com/office/drawing/2014/main" id="{5A16FDEB-4C4F-4591-9A64-48802B95F98E}"/>
              </a:ext>
            </a:extLst>
          </p:cNvPr>
          <p:cNvSpPr>
            <a:spLocks noGrp="1"/>
          </p:cNvSpPr>
          <p:nvPr>
            <p:ph type="body" sz="quarter" idx="10"/>
          </p:nvPr>
        </p:nvSpPr>
        <p:spPr/>
        <p:txBody>
          <a:bodyPr/>
          <a:lstStyle/>
          <a:p>
            <a:r>
              <a:rPr lang="en-US" dirty="0"/>
              <a:t>Overfitting Example</a:t>
            </a:r>
          </a:p>
        </p:txBody>
      </p:sp>
      <p:pic>
        <p:nvPicPr>
          <p:cNvPr id="6" name="Picture 5">
            <a:extLst>
              <a:ext uri="{FF2B5EF4-FFF2-40B4-BE49-F238E27FC236}">
                <a16:creationId xmlns:a16="http://schemas.microsoft.com/office/drawing/2014/main" id="{5159CA1F-29B4-4E18-A22C-67E204DB2C88}"/>
              </a:ext>
            </a:extLst>
          </p:cNvPr>
          <p:cNvPicPr>
            <a:picLocks noChangeAspect="1"/>
          </p:cNvPicPr>
          <p:nvPr/>
        </p:nvPicPr>
        <p:blipFill rotWithShape="1">
          <a:blip r:embed="rId2"/>
          <a:srcRect b="19051"/>
          <a:stretch/>
        </p:blipFill>
        <p:spPr>
          <a:xfrm>
            <a:off x="1406824" y="1821274"/>
            <a:ext cx="6330351" cy="3048382"/>
          </a:xfrm>
          <a:prstGeom prst="rect">
            <a:avLst/>
          </a:prstGeom>
        </p:spPr>
      </p:pic>
      <p:sp>
        <p:nvSpPr>
          <p:cNvPr id="4" name="TextBox 3">
            <a:extLst>
              <a:ext uri="{FF2B5EF4-FFF2-40B4-BE49-F238E27FC236}">
                <a16:creationId xmlns:a16="http://schemas.microsoft.com/office/drawing/2014/main" id="{BAE7A439-B98C-4868-B098-B57A5F04DF82}"/>
              </a:ext>
            </a:extLst>
          </p:cNvPr>
          <p:cNvSpPr txBox="1"/>
          <p:nvPr/>
        </p:nvSpPr>
        <p:spPr>
          <a:xfrm>
            <a:off x="673100" y="1358900"/>
            <a:ext cx="2368550" cy="461665"/>
          </a:xfrm>
          <a:prstGeom prst="rect">
            <a:avLst/>
          </a:prstGeom>
          <a:noFill/>
        </p:spPr>
        <p:txBody>
          <a:bodyPr wrap="square" rtlCol="0">
            <a:spAutoFit/>
          </a:bodyPr>
          <a:lstStyle/>
          <a:p>
            <a:pPr algn="l"/>
            <a:r>
              <a:rPr lang="en-US" sz="1200" dirty="0">
                <a:solidFill>
                  <a:schemeClr val="bg1"/>
                </a:solidFill>
                <a:latin typeface="+mj-lt"/>
              </a:rPr>
              <a:t>Three candidate models with different levels of complexity</a:t>
            </a:r>
          </a:p>
        </p:txBody>
      </p:sp>
      <p:cxnSp>
        <p:nvCxnSpPr>
          <p:cNvPr id="7" name="Straight Arrow Connector 6">
            <a:extLst>
              <a:ext uri="{FF2B5EF4-FFF2-40B4-BE49-F238E27FC236}">
                <a16:creationId xmlns:a16="http://schemas.microsoft.com/office/drawing/2014/main" id="{733B5AE3-0538-476C-AFED-7A3D259CDEAF}"/>
              </a:ext>
            </a:extLst>
          </p:cNvPr>
          <p:cNvCxnSpPr/>
          <p:nvPr/>
        </p:nvCxnSpPr>
        <p:spPr>
          <a:xfrm>
            <a:off x="2565400" y="1765300"/>
            <a:ext cx="1035050" cy="8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7C5AC7-D477-47CE-810E-8C4526DC64AE}"/>
              </a:ext>
            </a:extLst>
          </p:cNvPr>
          <p:cNvCxnSpPr>
            <a:cxnSpLocks/>
          </p:cNvCxnSpPr>
          <p:nvPr/>
        </p:nvCxnSpPr>
        <p:spPr>
          <a:xfrm>
            <a:off x="2565400" y="1765300"/>
            <a:ext cx="1085850" cy="94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528D9BA-85D2-42B4-9B43-DF3545546509}"/>
              </a:ext>
            </a:extLst>
          </p:cNvPr>
          <p:cNvCxnSpPr>
            <a:cxnSpLocks/>
          </p:cNvCxnSpPr>
          <p:nvPr/>
        </p:nvCxnSpPr>
        <p:spPr>
          <a:xfrm>
            <a:off x="2565400" y="1765300"/>
            <a:ext cx="1085850" cy="121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FD3A4ED-3E68-40CD-BF3B-53F052A30205}"/>
                  </a:ext>
                </a:extLst>
              </p:cNvPr>
              <p:cNvSpPr txBox="1"/>
              <p:nvPr/>
            </p:nvSpPr>
            <p:spPr>
              <a:xfrm>
                <a:off x="3387724" y="1343968"/>
                <a:ext cx="1035050" cy="276999"/>
              </a:xfrm>
              <a:prstGeom prst="rect">
                <a:avLst/>
              </a:prstGeom>
              <a:noFill/>
            </p:spPr>
            <p:txBody>
              <a:bodyPr wrap="square" rtlCol="0">
                <a:spAutoFit/>
              </a:bodyPr>
              <a:lstStyle/>
              <a:p>
                <a:pPr algn="l"/>
                <a:r>
                  <a:rPr lang="en-US" sz="1200" dirty="0">
                    <a:solidFill>
                      <a:schemeClr val="bg1"/>
                    </a:solidFill>
                    <a:latin typeface="+mj-lt"/>
                  </a:rPr>
                  <a:t>The “true” </a:t>
                </a:r>
                <a14:m>
                  <m:oMath xmlns:m="http://schemas.openxmlformats.org/officeDocument/2006/math">
                    <m:r>
                      <a:rPr lang="en-US" sz="1200" b="0" i="1" smtClean="0">
                        <a:solidFill>
                          <a:schemeClr val="bg1"/>
                        </a:solidFill>
                        <a:latin typeface="Cambria Math" panose="02040503050406030204" pitchFamily="18" charset="0"/>
                      </a:rPr>
                      <m:t>𝑓</m:t>
                    </m:r>
                  </m:oMath>
                </a14:m>
                <a:endParaRPr lang="en-US" sz="1200" dirty="0">
                  <a:solidFill>
                    <a:schemeClr val="bg1"/>
                  </a:solidFill>
                  <a:latin typeface="+mj-lt"/>
                </a:endParaRPr>
              </a:p>
            </p:txBody>
          </p:sp>
        </mc:Choice>
        <mc:Fallback xmlns="">
          <p:sp>
            <p:nvSpPr>
              <p:cNvPr id="14" name="TextBox 13">
                <a:extLst>
                  <a:ext uri="{FF2B5EF4-FFF2-40B4-BE49-F238E27FC236}">
                    <a16:creationId xmlns:a16="http://schemas.microsoft.com/office/drawing/2014/main" id="{FFD3A4ED-3E68-40CD-BF3B-53F052A30205}"/>
                  </a:ext>
                </a:extLst>
              </p:cNvPr>
              <p:cNvSpPr txBox="1">
                <a:spLocks noRot="1" noChangeAspect="1" noMove="1" noResize="1" noEditPoints="1" noAdjustHandles="1" noChangeArrowheads="1" noChangeShapeType="1" noTextEdit="1"/>
              </p:cNvSpPr>
              <p:nvPr/>
            </p:nvSpPr>
            <p:spPr>
              <a:xfrm>
                <a:off x="3387724" y="1343968"/>
                <a:ext cx="1035050" cy="276999"/>
              </a:xfrm>
              <a:prstGeom prst="rect">
                <a:avLst/>
              </a:prstGeom>
              <a:blipFill>
                <a:blip r:embed="rId3"/>
                <a:stretch>
                  <a:fillRect l="-588" b="-1521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A8F6F8E-5C16-4534-84EF-D5CAA81D5DFB}"/>
              </a:ext>
            </a:extLst>
          </p:cNvPr>
          <p:cNvCxnSpPr>
            <a:cxnSpLocks/>
            <a:stCxn id="14" idx="2"/>
          </p:cNvCxnSpPr>
          <p:nvPr/>
        </p:nvCxnSpPr>
        <p:spPr>
          <a:xfrm>
            <a:off x="3905249" y="1620967"/>
            <a:ext cx="41275" cy="104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25312C-E227-4E65-8DAF-383BF2C24F8B}"/>
              </a:ext>
            </a:extLst>
          </p:cNvPr>
          <p:cNvSpPr txBox="1"/>
          <p:nvPr/>
        </p:nvSpPr>
        <p:spPr>
          <a:xfrm>
            <a:off x="7927674" y="2294751"/>
            <a:ext cx="1035050" cy="276999"/>
          </a:xfrm>
          <a:prstGeom prst="rect">
            <a:avLst/>
          </a:prstGeom>
          <a:noFill/>
        </p:spPr>
        <p:txBody>
          <a:bodyPr wrap="square" rtlCol="0">
            <a:spAutoFit/>
          </a:bodyPr>
          <a:lstStyle/>
          <a:p>
            <a:pPr algn="l"/>
            <a:r>
              <a:rPr lang="en-US" sz="1200" dirty="0">
                <a:solidFill>
                  <a:schemeClr val="bg1"/>
                </a:solidFill>
                <a:latin typeface="+mj-lt"/>
              </a:rPr>
              <a:t>Test MSE</a:t>
            </a:r>
          </a:p>
        </p:txBody>
      </p:sp>
      <p:sp>
        <p:nvSpPr>
          <p:cNvPr id="19" name="TextBox 18">
            <a:extLst>
              <a:ext uri="{FF2B5EF4-FFF2-40B4-BE49-F238E27FC236}">
                <a16:creationId xmlns:a16="http://schemas.microsoft.com/office/drawing/2014/main" id="{6021E41F-9E8D-44D6-B144-42D5F3AF4665}"/>
              </a:ext>
            </a:extLst>
          </p:cNvPr>
          <p:cNvSpPr txBox="1"/>
          <p:nvPr/>
        </p:nvSpPr>
        <p:spPr>
          <a:xfrm>
            <a:off x="7953374" y="3428713"/>
            <a:ext cx="1035050" cy="276999"/>
          </a:xfrm>
          <a:prstGeom prst="rect">
            <a:avLst/>
          </a:prstGeom>
          <a:noFill/>
        </p:spPr>
        <p:txBody>
          <a:bodyPr wrap="square" rtlCol="0">
            <a:spAutoFit/>
          </a:bodyPr>
          <a:lstStyle/>
          <a:p>
            <a:pPr algn="l"/>
            <a:r>
              <a:rPr lang="en-US" sz="1200" dirty="0">
                <a:solidFill>
                  <a:schemeClr val="bg1"/>
                </a:solidFill>
                <a:latin typeface="+mj-lt"/>
              </a:rPr>
              <a:t>Training MSE</a:t>
            </a:r>
          </a:p>
        </p:txBody>
      </p:sp>
      <p:cxnSp>
        <p:nvCxnSpPr>
          <p:cNvPr id="21" name="Straight Arrow Connector 20">
            <a:extLst>
              <a:ext uri="{FF2B5EF4-FFF2-40B4-BE49-F238E27FC236}">
                <a16:creationId xmlns:a16="http://schemas.microsoft.com/office/drawing/2014/main" id="{2116C903-EAF6-499B-8640-5DEE579FA51E}"/>
              </a:ext>
            </a:extLst>
          </p:cNvPr>
          <p:cNvCxnSpPr>
            <a:stCxn id="18" idx="1"/>
          </p:cNvCxnSpPr>
          <p:nvPr/>
        </p:nvCxnSpPr>
        <p:spPr>
          <a:xfrm flipH="1" flipV="1">
            <a:off x="7156450" y="2433250"/>
            <a:ext cx="771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B17835-36F4-4302-ABE3-D56D91EC8FE0}"/>
              </a:ext>
            </a:extLst>
          </p:cNvPr>
          <p:cNvCxnSpPr>
            <a:cxnSpLocks/>
          </p:cNvCxnSpPr>
          <p:nvPr/>
        </p:nvCxnSpPr>
        <p:spPr>
          <a:xfrm flipH="1">
            <a:off x="6629400" y="3567213"/>
            <a:ext cx="1323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42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EE7612A-B60F-4470-A831-2B09EDE0F6A9}"/>
                  </a:ext>
                </a:extLst>
              </p:cNvPr>
              <p:cNvSpPr>
                <a:spLocks noGrp="1"/>
              </p:cNvSpPr>
              <p:nvPr>
                <p:ph type="body" sz="quarter" idx="10"/>
              </p:nvPr>
            </p:nvSpPr>
            <p:spPr/>
            <p:txBody>
              <a:bodyPr/>
              <a:lstStyle/>
              <a:p>
                <a:r>
                  <a:rPr lang="en-US" dirty="0"/>
                  <a:t>Smooth True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4" name="Text Placeholder 3">
                <a:extLst>
                  <a:ext uri="{FF2B5EF4-FFF2-40B4-BE49-F238E27FC236}">
                    <a16:creationId xmlns:a16="http://schemas.microsoft.com/office/drawing/2014/main" id="{0EE7612A-B60F-4470-A831-2B09EDE0F6A9}"/>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7E8E2D6-CCE5-4913-AD4E-A6F7505205A2}"/>
              </a:ext>
            </a:extLst>
          </p:cNvPr>
          <p:cNvPicPr>
            <a:picLocks noChangeAspect="1"/>
          </p:cNvPicPr>
          <p:nvPr/>
        </p:nvPicPr>
        <p:blipFill rotWithShape="1">
          <a:blip r:embed="rId3"/>
          <a:srcRect r="49303" b="13170"/>
          <a:stretch/>
        </p:blipFill>
        <p:spPr>
          <a:xfrm>
            <a:off x="1259287" y="1392006"/>
            <a:ext cx="3160313" cy="3019656"/>
          </a:xfrm>
          <a:prstGeom prst="rect">
            <a:avLst/>
          </a:prstGeom>
        </p:spPr>
      </p:pic>
      <p:sp>
        <p:nvSpPr>
          <p:cNvPr id="5" name="TextBox 4">
            <a:extLst>
              <a:ext uri="{FF2B5EF4-FFF2-40B4-BE49-F238E27FC236}">
                <a16:creationId xmlns:a16="http://schemas.microsoft.com/office/drawing/2014/main" id="{E5DF90F5-5056-4E14-B668-D8BD2682E31A}"/>
              </a:ext>
            </a:extLst>
          </p:cNvPr>
          <p:cNvSpPr txBox="1"/>
          <p:nvPr/>
        </p:nvSpPr>
        <p:spPr>
          <a:xfrm>
            <a:off x="4819650" y="1392006"/>
            <a:ext cx="2863850" cy="923330"/>
          </a:xfrm>
          <a:prstGeom prst="rect">
            <a:avLst/>
          </a:prstGeom>
          <a:noFill/>
        </p:spPr>
        <p:txBody>
          <a:bodyPr wrap="square" rtlCol="0">
            <a:spAutoFit/>
          </a:bodyPr>
          <a:lstStyle/>
          <a:p>
            <a:pPr algn="l"/>
            <a:r>
              <a:rPr lang="en-US" dirty="0">
                <a:solidFill>
                  <a:schemeClr val="bg1"/>
                </a:solidFill>
                <a:latin typeface="+mj-lt"/>
              </a:rPr>
              <a:t>What do you expect the training and test MSE curves to look like?</a:t>
            </a:r>
          </a:p>
        </p:txBody>
      </p:sp>
    </p:spTree>
    <p:extLst>
      <p:ext uri="{BB962C8B-B14F-4D97-AF65-F5344CB8AC3E}">
        <p14:creationId xmlns:p14="http://schemas.microsoft.com/office/powerpoint/2010/main" val="163216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EE7612A-B60F-4470-A831-2B09EDE0F6A9}"/>
                  </a:ext>
                </a:extLst>
              </p:cNvPr>
              <p:cNvSpPr>
                <a:spLocks noGrp="1"/>
              </p:cNvSpPr>
              <p:nvPr>
                <p:ph type="body" sz="quarter" idx="10"/>
              </p:nvPr>
            </p:nvSpPr>
            <p:spPr/>
            <p:txBody>
              <a:bodyPr/>
              <a:lstStyle/>
              <a:p>
                <a:r>
                  <a:rPr lang="en-US" dirty="0"/>
                  <a:t>Smooth True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4" name="Text Placeholder 3">
                <a:extLst>
                  <a:ext uri="{FF2B5EF4-FFF2-40B4-BE49-F238E27FC236}">
                    <a16:creationId xmlns:a16="http://schemas.microsoft.com/office/drawing/2014/main" id="{0EE7612A-B60F-4470-A831-2B09EDE0F6A9}"/>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7E8E2D6-CCE5-4913-AD4E-A6F7505205A2}"/>
              </a:ext>
            </a:extLst>
          </p:cNvPr>
          <p:cNvPicPr>
            <a:picLocks noChangeAspect="1"/>
          </p:cNvPicPr>
          <p:nvPr/>
        </p:nvPicPr>
        <p:blipFill rotWithShape="1">
          <a:blip r:embed="rId3"/>
          <a:srcRect r="2343" b="13170"/>
          <a:stretch/>
        </p:blipFill>
        <p:spPr>
          <a:xfrm>
            <a:off x="1259287" y="1392006"/>
            <a:ext cx="6087663" cy="3019656"/>
          </a:xfrm>
          <a:prstGeom prst="rect">
            <a:avLst/>
          </a:prstGeom>
        </p:spPr>
      </p:pic>
      <p:sp>
        <p:nvSpPr>
          <p:cNvPr id="5" name="TextBox 4">
            <a:extLst>
              <a:ext uri="{FF2B5EF4-FFF2-40B4-BE49-F238E27FC236}">
                <a16:creationId xmlns:a16="http://schemas.microsoft.com/office/drawing/2014/main" id="{81633E23-4507-48E1-8D82-D7956B54F51E}"/>
              </a:ext>
            </a:extLst>
          </p:cNvPr>
          <p:cNvSpPr txBox="1"/>
          <p:nvPr/>
        </p:nvSpPr>
        <p:spPr>
          <a:xfrm>
            <a:off x="7667324" y="1862951"/>
            <a:ext cx="1035050" cy="276999"/>
          </a:xfrm>
          <a:prstGeom prst="rect">
            <a:avLst/>
          </a:prstGeom>
          <a:noFill/>
        </p:spPr>
        <p:txBody>
          <a:bodyPr wrap="square" rtlCol="0">
            <a:spAutoFit/>
          </a:bodyPr>
          <a:lstStyle/>
          <a:p>
            <a:pPr algn="l"/>
            <a:r>
              <a:rPr lang="en-US" sz="1200" dirty="0">
                <a:solidFill>
                  <a:schemeClr val="bg1"/>
                </a:solidFill>
                <a:latin typeface="+mj-lt"/>
              </a:rPr>
              <a:t>Test MSE</a:t>
            </a:r>
          </a:p>
        </p:txBody>
      </p:sp>
      <p:sp>
        <p:nvSpPr>
          <p:cNvPr id="6" name="TextBox 5">
            <a:extLst>
              <a:ext uri="{FF2B5EF4-FFF2-40B4-BE49-F238E27FC236}">
                <a16:creationId xmlns:a16="http://schemas.microsoft.com/office/drawing/2014/main" id="{47EDF2C7-63BB-4125-9AE2-10BFFFA6436F}"/>
              </a:ext>
            </a:extLst>
          </p:cNvPr>
          <p:cNvSpPr txBox="1"/>
          <p:nvPr/>
        </p:nvSpPr>
        <p:spPr>
          <a:xfrm>
            <a:off x="7693024" y="2996913"/>
            <a:ext cx="1035050" cy="276999"/>
          </a:xfrm>
          <a:prstGeom prst="rect">
            <a:avLst/>
          </a:prstGeom>
          <a:noFill/>
        </p:spPr>
        <p:txBody>
          <a:bodyPr wrap="square" rtlCol="0">
            <a:spAutoFit/>
          </a:bodyPr>
          <a:lstStyle/>
          <a:p>
            <a:pPr algn="l"/>
            <a:r>
              <a:rPr lang="en-US" sz="1200" dirty="0">
                <a:solidFill>
                  <a:schemeClr val="bg1"/>
                </a:solidFill>
                <a:latin typeface="+mj-lt"/>
              </a:rPr>
              <a:t>Training MSE</a:t>
            </a:r>
          </a:p>
        </p:txBody>
      </p:sp>
      <p:cxnSp>
        <p:nvCxnSpPr>
          <p:cNvPr id="7" name="Straight Arrow Connector 6">
            <a:extLst>
              <a:ext uri="{FF2B5EF4-FFF2-40B4-BE49-F238E27FC236}">
                <a16:creationId xmlns:a16="http://schemas.microsoft.com/office/drawing/2014/main" id="{B675BA43-B810-4B54-85F8-C74E136E11FE}"/>
              </a:ext>
            </a:extLst>
          </p:cNvPr>
          <p:cNvCxnSpPr>
            <a:cxnSpLocks/>
            <a:stCxn id="5" idx="1"/>
          </p:cNvCxnSpPr>
          <p:nvPr/>
        </p:nvCxnSpPr>
        <p:spPr>
          <a:xfrm flipH="1">
            <a:off x="6775450" y="2001451"/>
            <a:ext cx="891874" cy="6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D351252-F465-470E-ACCF-BA5FADCE8CB1}"/>
              </a:ext>
            </a:extLst>
          </p:cNvPr>
          <p:cNvCxnSpPr>
            <a:cxnSpLocks/>
          </p:cNvCxnSpPr>
          <p:nvPr/>
        </p:nvCxnSpPr>
        <p:spPr>
          <a:xfrm flipH="1">
            <a:off x="6369050" y="3135413"/>
            <a:ext cx="1323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0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CA72136F-DA85-4C04-8757-C66CA7DE9219}"/>
                  </a:ext>
                </a:extLst>
              </p:cNvPr>
              <p:cNvSpPr>
                <a:spLocks noGrp="1"/>
              </p:cNvSpPr>
              <p:nvPr>
                <p:ph type="body" sz="quarter" idx="10"/>
              </p:nvPr>
            </p:nvSpPr>
            <p:spPr/>
            <p:txBody>
              <a:bodyPr/>
              <a:lstStyle/>
              <a:p>
                <a:r>
                  <a:rPr lang="en-US" dirty="0"/>
                  <a:t>“Wiggly” True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6" name="Text Placeholder 5">
                <a:extLst>
                  <a:ext uri="{FF2B5EF4-FFF2-40B4-BE49-F238E27FC236}">
                    <a16:creationId xmlns:a16="http://schemas.microsoft.com/office/drawing/2014/main" id="{CA72136F-DA85-4C04-8757-C66CA7DE9219}"/>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7EC828-EBE3-476A-BDED-A32AF9F59CDD}"/>
              </a:ext>
            </a:extLst>
          </p:cNvPr>
          <p:cNvPicPr>
            <a:picLocks noChangeAspect="1"/>
          </p:cNvPicPr>
          <p:nvPr/>
        </p:nvPicPr>
        <p:blipFill rotWithShape="1">
          <a:blip r:embed="rId3"/>
          <a:srcRect l="11761" r="48136" b="15473"/>
          <a:stretch/>
        </p:blipFill>
        <p:spPr>
          <a:xfrm>
            <a:off x="1238250" y="1441351"/>
            <a:ext cx="2838450" cy="3402905"/>
          </a:xfrm>
          <a:prstGeom prst="rect">
            <a:avLst/>
          </a:prstGeom>
        </p:spPr>
      </p:pic>
      <p:sp>
        <p:nvSpPr>
          <p:cNvPr id="7" name="TextBox 6">
            <a:extLst>
              <a:ext uri="{FF2B5EF4-FFF2-40B4-BE49-F238E27FC236}">
                <a16:creationId xmlns:a16="http://schemas.microsoft.com/office/drawing/2014/main" id="{B55B379F-A3AE-47A2-BF22-CA57230AEC7F}"/>
              </a:ext>
            </a:extLst>
          </p:cNvPr>
          <p:cNvSpPr txBox="1"/>
          <p:nvPr/>
        </p:nvSpPr>
        <p:spPr>
          <a:xfrm>
            <a:off x="4749800" y="1441351"/>
            <a:ext cx="2863850" cy="923330"/>
          </a:xfrm>
          <a:prstGeom prst="rect">
            <a:avLst/>
          </a:prstGeom>
          <a:noFill/>
        </p:spPr>
        <p:txBody>
          <a:bodyPr wrap="square" rtlCol="0">
            <a:spAutoFit/>
          </a:bodyPr>
          <a:lstStyle/>
          <a:p>
            <a:pPr algn="l"/>
            <a:r>
              <a:rPr lang="en-US" dirty="0">
                <a:solidFill>
                  <a:schemeClr val="bg1"/>
                </a:solidFill>
                <a:latin typeface="+mj-lt"/>
              </a:rPr>
              <a:t>What do you expect the training and test MSE curves to look like?</a:t>
            </a:r>
          </a:p>
        </p:txBody>
      </p:sp>
    </p:spTree>
    <p:extLst>
      <p:ext uri="{BB962C8B-B14F-4D97-AF65-F5344CB8AC3E}">
        <p14:creationId xmlns:p14="http://schemas.microsoft.com/office/powerpoint/2010/main" val="426244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AADC-4057-4F4A-8563-AC1AF6A01261}"/>
              </a:ext>
            </a:extLst>
          </p:cNvPr>
          <p:cNvSpPr>
            <a:spLocks noGrp="1"/>
          </p:cNvSpPr>
          <p:nvPr>
            <p:ph type="title"/>
          </p:nvPr>
        </p:nvSpPr>
        <p:spPr/>
        <p:txBody>
          <a:bodyPr>
            <a:normAutofit fontScale="90000"/>
          </a:bodyPr>
          <a:lstStyle/>
          <a:p>
            <a:r>
              <a:rPr lang="en-US" dirty="0"/>
              <a:t>Measuring Quality of Fit</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CA72136F-DA85-4C04-8757-C66CA7DE9219}"/>
                  </a:ext>
                </a:extLst>
              </p:cNvPr>
              <p:cNvSpPr>
                <a:spLocks noGrp="1"/>
              </p:cNvSpPr>
              <p:nvPr>
                <p:ph type="body" sz="quarter" idx="10"/>
              </p:nvPr>
            </p:nvSpPr>
            <p:spPr/>
            <p:txBody>
              <a:bodyPr/>
              <a:lstStyle/>
              <a:p>
                <a:r>
                  <a:rPr lang="en-US" dirty="0"/>
                  <a:t>“Wiggly” True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6" name="Text Placeholder 5">
                <a:extLst>
                  <a:ext uri="{FF2B5EF4-FFF2-40B4-BE49-F238E27FC236}">
                    <a16:creationId xmlns:a16="http://schemas.microsoft.com/office/drawing/2014/main" id="{CA72136F-DA85-4C04-8757-C66CA7DE9219}"/>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18667" b="-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7EC828-EBE3-476A-BDED-A32AF9F59CDD}"/>
              </a:ext>
            </a:extLst>
          </p:cNvPr>
          <p:cNvPicPr>
            <a:picLocks noChangeAspect="1"/>
          </p:cNvPicPr>
          <p:nvPr/>
        </p:nvPicPr>
        <p:blipFill rotWithShape="1">
          <a:blip r:embed="rId3"/>
          <a:srcRect l="11762" r="5789" b="15473"/>
          <a:stretch/>
        </p:blipFill>
        <p:spPr>
          <a:xfrm>
            <a:off x="1238250" y="1441351"/>
            <a:ext cx="5835650" cy="3402905"/>
          </a:xfrm>
          <a:prstGeom prst="rect">
            <a:avLst/>
          </a:prstGeom>
        </p:spPr>
      </p:pic>
      <p:sp>
        <p:nvSpPr>
          <p:cNvPr id="8" name="TextBox 7">
            <a:extLst>
              <a:ext uri="{FF2B5EF4-FFF2-40B4-BE49-F238E27FC236}">
                <a16:creationId xmlns:a16="http://schemas.microsoft.com/office/drawing/2014/main" id="{874681A3-5A13-4398-BA5A-AABA0033585F}"/>
              </a:ext>
            </a:extLst>
          </p:cNvPr>
          <p:cNvSpPr txBox="1"/>
          <p:nvPr/>
        </p:nvSpPr>
        <p:spPr>
          <a:xfrm>
            <a:off x="7210124" y="1894701"/>
            <a:ext cx="1035050" cy="276999"/>
          </a:xfrm>
          <a:prstGeom prst="rect">
            <a:avLst/>
          </a:prstGeom>
          <a:noFill/>
        </p:spPr>
        <p:txBody>
          <a:bodyPr wrap="square" rtlCol="0">
            <a:spAutoFit/>
          </a:bodyPr>
          <a:lstStyle/>
          <a:p>
            <a:pPr algn="l"/>
            <a:r>
              <a:rPr lang="en-US" sz="1200" dirty="0">
                <a:solidFill>
                  <a:schemeClr val="bg1"/>
                </a:solidFill>
                <a:latin typeface="+mj-lt"/>
              </a:rPr>
              <a:t>Test MSE</a:t>
            </a:r>
          </a:p>
        </p:txBody>
      </p:sp>
      <p:sp>
        <p:nvSpPr>
          <p:cNvPr id="9" name="TextBox 8">
            <a:extLst>
              <a:ext uri="{FF2B5EF4-FFF2-40B4-BE49-F238E27FC236}">
                <a16:creationId xmlns:a16="http://schemas.microsoft.com/office/drawing/2014/main" id="{401E5A68-6388-40D3-84AA-88138A17ED15}"/>
              </a:ext>
            </a:extLst>
          </p:cNvPr>
          <p:cNvSpPr txBox="1"/>
          <p:nvPr/>
        </p:nvSpPr>
        <p:spPr>
          <a:xfrm>
            <a:off x="7324724" y="3930363"/>
            <a:ext cx="1035050" cy="276999"/>
          </a:xfrm>
          <a:prstGeom prst="rect">
            <a:avLst/>
          </a:prstGeom>
          <a:noFill/>
        </p:spPr>
        <p:txBody>
          <a:bodyPr wrap="square" rtlCol="0">
            <a:spAutoFit/>
          </a:bodyPr>
          <a:lstStyle/>
          <a:p>
            <a:pPr algn="l"/>
            <a:r>
              <a:rPr lang="en-US" sz="1200" dirty="0">
                <a:solidFill>
                  <a:schemeClr val="bg1"/>
                </a:solidFill>
                <a:latin typeface="+mj-lt"/>
              </a:rPr>
              <a:t>Training MSE</a:t>
            </a:r>
          </a:p>
        </p:txBody>
      </p:sp>
      <p:cxnSp>
        <p:nvCxnSpPr>
          <p:cNvPr id="10" name="Straight Arrow Connector 9">
            <a:extLst>
              <a:ext uri="{FF2B5EF4-FFF2-40B4-BE49-F238E27FC236}">
                <a16:creationId xmlns:a16="http://schemas.microsoft.com/office/drawing/2014/main" id="{3E834BA0-5867-4880-B6E6-EC7B107BF852}"/>
              </a:ext>
            </a:extLst>
          </p:cNvPr>
          <p:cNvCxnSpPr>
            <a:cxnSpLocks/>
            <a:stCxn id="8" idx="1"/>
          </p:cNvCxnSpPr>
          <p:nvPr/>
        </p:nvCxnSpPr>
        <p:spPr>
          <a:xfrm flipH="1">
            <a:off x="5003800" y="2033201"/>
            <a:ext cx="2206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C94541E-D436-428D-AF37-F8718F061774}"/>
              </a:ext>
            </a:extLst>
          </p:cNvPr>
          <p:cNvCxnSpPr>
            <a:cxnSpLocks/>
          </p:cNvCxnSpPr>
          <p:nvPr/>
        </p:nvCxnSpPr>
        <p:spPr>
          <a:xfrm flipH="1">
            <a:off x="6724650" y="4068863"/>
            <a:ext cx="600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18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0D9EFC-5FF8-41E8-B784-D622F70EBBD8}"/>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01FA818C-2106-49A9-9B0D-F6DBAE8D8291}"/>
              </a:ext>
            </a:extLst>
          </p:cNvPr>
          <p:cNvSpPr>
            <a:spLocks noGrp="1"/>
          </p:cNvSpPr>
          <p:nvPr>
            <p:ph type="body" sz="quarter" idx="10"/>
          </p:nvPr>
        </p:nvSpPr>
        <p:spPr/>
        <p:txBody>
          <a:bodyPr/>
          <a:lstStyle/>
          <a:p>
            <a:r>
              <a:rPr lang="en-US" dirty="0"/>
              <a:t>The Bias/Variance Tradeoff</a:t>
            </a:r>
          </a:p>
        </p:txBody>
      </p:sp>
    </p:spTree>
    <p:extLst>
      <p:ext uri="{BB962C8B-B14F-4D97-AF65-F5344CB8AC3E}">
        <p14:creationId xmlns:p14="http://schemas.microsoft.com/office/powerpoint/2010/main" val="241698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136E31-F5EA-3088-C226-7A5BF36F05AA}"/>
              </a:ext>
            </a:extLst>
          </p:cNvPr>
          <p:cNvSpPr>
            <a:spLocks noGrp="1"/>
          </p:cNvSpPr>
          <p:nvPr>
            <p:ph type="title"/>
          </p:nvPr>
        </p:nvSpPr>
        <p:spPr/>
        <p:txBody>
          <a:bodyPr>
            <a:normAutofit fontScale="90000"/>
          </a:bodyPr>
          <a:lstStyle/>
          <a:p>
            <a:r>
              <a:rPr lang="en-US" dirty="0"/>
              <a:t>Bias/Variance Tradeoff</a:t>
            </a:r>
          </a:p>
        </p:txBody>
      </p:sp>
      <p:sp>
        <p:nvSpPr>
          <p:cNvPr id="5" name="Content Placeholder 4">
            <a:extLst>
              <a:ext uri="{FF2B5EF4-FFF2-40B4-BE49-F238E27FC236}">
                <a16:creationId xmlns:a16="http://schemas.microsoft.com/office/drawing/2014/main" id="{C053FBA5-F040-39D0-E9E0-6F7822C868A5}"/>
              </a:ext>
            </a:extLst>
          </p:cNvPr>
          <p:cNvSpPr>
            <a:spLocks noGrp="1"/>
          </p:cNvSpPr>
          <p:nvPr>
            <p:ph idx="1"/>
          </p:nvPr>
        </p:nvSpPr>
        <p:spPr/>
        <p:txBody>
          <a:bodyPr/>
          <a:lstStyle/>
          <a:p>
            <a:r>
              <a:rPr lang="en-US" dirty="0"/>
              <a:t>When doing predictive modeling, our dataset should be thought of as a </a:t>
            </a:r>
            <a:r>
              <a:rPr lang="en-US" i="1" dirty="0"/>
              <a:t>sample</a:t>
            </a:r>
            <a:r>
              <a:rPr lang="en-US" dirty="0"/>
              <a:t> from a larger </a:t>
            </a:r>
            <a:r>
              <a:rPr lang="en-US" i="1" dirty="0"/>
              <a:t>population</a:t>
            </a:r>
          </a:p>
          <a:p>
            <a:r>
              <a:rPr lang="en-US" dirty="0"/>
              <a:t>Extrapolating from statistics, a model can be thought of as a </a:t>
            </a:r>
            <a:r>
              <a:rPr lang="en-US" i="1" dirty="0"/>
              <a:t>sample statistic </a:t>
            </a:r>
            <a:r>
              <a:rPr lang="en-US" dirty="0"/>
              <a:t>(or set of sample statistics) which is estimating the true </a:t>
            </a:r>
            <a:r>
              <a:rPr lang="en-US" i="1" dirty="0"/>
              <a:t>population parameter</a:t>
            </a:r>
          </a:p>
        </p:txBody>
      </p:sp>
      <p:sp>
        <p:nvSpPr>
          <p:cNvPr id="6" name="Text Placeholder 5">
            <a:extLst>
              <a:ext uri="{FF2B5EF4-FFF2-40B4-BE49-F238E27FC236}">
                <a16:creationId xmlns:a16="http://schemas.microsoft.com/office/drawing/2014/main" id="{CE29A6A8-F924-ECA6-C244-6DA96439ED5A}"/>
              </a:ext>
            </a:extLst>
          </p:cNvPr>
          <p:cNvSpPr>
            <a:spLocks noGrp="1"/>
          </p:cNvSpPr>
          <p:nvPr>
            <p:ph type="body" sz="quarter" idx="10"/>
          </p:nvPr>
        </p:nvSpPr>
        <p:spPr/>
        <p:txBody>
          <a:bodyPr/>
          <a:lstStyle/>
          <a:p>
            <a:r>
              <a:rPr lang="en-US" dirty="0"/>
              <a:t>Fundamental Concept</a:t>
            </a:r>
          </a:p>
        </p:txBody>
      </p:sp>
    </p:spTree>
    <p:extLst>
      <p:ext uri="{BB962C8B-B14F-4D97-AF65-F5344CB8AC3E}">
        <p14:creationId xmlns:p14="http://schemas.microsoft.com/office/powerpoint/2010/main" val="393068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136E31-F5EA-3088-C226-7A5BF36F05AA}"/>
              </a:ext>
            </a:extLst>
          </p:cNvPr>
          <p:cNvSpPr>
            <a:spLocks noGrp="1"/>
          </p:cNvSpPr>
          <p:nvPr>
            <p:ph type="title"/>
          </p:nvPr>
        </p:nvSpPr>
        <p:spPr/>
        <p:txBody>
          <a:bodyPr>
            <a:normAutofit fontScale="90000"/>
          </a:bodyPr>
          <a:lstStyle/>
          <a:p>
            <a:r>
              <a:rPr lang="en-US" dirty="0"/>
              <a:t>Bias/Variance Tradeoff</a:t>
            </a:r>
          </a:p>
        </p:txBody>
      </p:sp>
      <p:sp>
        <p:nvSpPr>
          <p:cNvPr id="5" name="Content Placeholder 4">
            <a:extLst>
              <a:ext uri="{FF2B5EF4-FFF2-40B4-BE49-F238E27FC236}">
                <a16:creationId xmlns:a16="http://schemas.microsoft.com/office/drawing/2014/main" id="{C053FBA5-F040-39D0-E9E0-6F7822C868A5}"/>
              </a:ext>
            </a:extLst>
          </p:cNvPr>
          <p:cNvSpPr>
            <a:spLocks noGrp="1"/>
          </p:cNvSpPr>
          <p:nvPr>
            <p:ph idx="1"/>
          </p:nvPr>
        </p:nvSpPr>
        <p:spPr/>
        <p:txBody>
          <a:bodyPr>
            <a:normAutofit/>
          </a:bodyPr>
          <a:lstStyle/>
          <a:p>
            <a:pPr marL="0" indent="0">
              <a:buNone/>
            </a:pPr>
            <a:r>
              <a:rPr lang="en-US" dirty="0"/>
              <a:t>Example:</a:t>
            </a:r>
          </a:p>
          <a:p>
            <a:r>
              <a:rPr lang="en-US" dirty="0"/>
              <a:t>When estimating the mean of a population variable from a sample, our </a:t>
            </a:r>
            <a:r>
              <a:rPr lang="en-US" i="1" dirty="0"/>
              <a:t>sample statistic </a:t>
            </a:r>
            <a:r>
              <a:rPr lang="en-US" dirty="0"/>
              <a:t>is referred to as the </a:t>
            </a:r>
            <a:r>
              <a:rPr lang="en-US" i="1" dirty="0"/>
              <a:t>sample mean</a:t>
            </a:r>
          </a:p>
          <a:p>
            <a:r>
              <a:rPr lang="en-US" dirty="0"/>
              <a:t>We are interested in understanding the accuracy of that estimate</a:t>
            </a:r>
          </a:p>
          <a:p>
            <a:r>
              <a:rPr lang="en-US" dirty="0"/>
              <a:t>A key aspect of understanding that accuracy is estimating the variance of our estimate – how much could it change if we selected a different sample</a:t>
            </a:r>
          </a:p>
          <a:p>
            <a:r>
              <a:rPr lang="en-US" dirty="0"/>
              <a:t>In this example, we would be interested in knowing the standard deviation of our sample mean, which is referred to as its </a:t>
            </a:r>
            <a:r>
              <a:rPr lang="en-US" i="1" dirty="0"/>
              <a:t>standard error</a:t>
            </a:r>
          </a:p>
        </p:txBody>
      </p:sp>
      <p:sp>
        <p:nvSpPr>
          <p:cNvPr id="6" name="Text Placeholder 5">
            <a:extLst>
              <a:ext uri="{FF2B5EF4-FFF2-40B4-BE49-F238E27FC236}">
                <a16:creationId xmlns:a16="http://schemas.microsoft.com/office/drawing/2014/main" id="{CE29A6A8-F924-ECA6-C244-6DA96439ED5A}"/>
              </a:ext>
            </a:extLst>
          </p:cNvPr>
          <p:cNvSpPr>
            <a:spLocks noGrp="1"/>
          </p:cNvSpPr>
          <p:nvPr>
            <p:ph type="body" sz="quarter" idx="10"/>
          </p:nvPr>
        </p:nvSpPr>
        <p:spPr/>
        <p:txBody>
          <a:bodyPr/>
          <a:lstStyle/>
          <a:p>
            <a:r>
              <a:rPr lang="en-US" dirty="0"/>
              <a:t>Fundamental Concept</a:t>
            </a:r>
          </a:p>
        </p:txBody>
      </p:sp>
    </p:spTree>
    <p:extLst>
      <p:ext uri="{BB962C8B-B14F-4D97-AF65-F5344CB8AC3E}">
        <p14:creationId xmlns:p14="http://schemas.microsoft.com/office/powerpoint/2010/main" val="254660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20AD4-08D4-4002-80E8-623DF967CE98}"/>
              </a:ext>
            </a:extLst>
          </p:cNvPr>
          <p:cNvSpPr>
            <a:spLocks noGrp="1"/>
          </p:cNvSpPr>
          <p:nvPr>
            <p:ph type="title"/>
          </p:nvPr>
        </p:nvSpPr>
        <p:spPr/>
        <p:txBody>
          <a:bodyPr>
            <a:normAutofit fontScale="90000"/>
          </a:bodyPr>
          <a:lstStyle/>
          <a:p>
            <a:r>
              <a:rPr lang="en-US" dirty="0"/>
              <a:t>The Bias/Variance Tradeoff</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53D9E74-A172-47BA-BC96-ECD733E51A4F}"/>
                  </a:ext>
                </a:extLst>
              </p:cNvPr>
              <p:cNvSpPr>
                <a:spLocks noGrp="1"/>
              </p:cNvSpPr>
              <p:nvPr>
                <p:ph idx="1"/>
              </p:nvPr>
            </p:nvSpPr>
            <p:spPr/>
            <p:txBody>
              <a:bodyPr/>
              <a:lstStyle/>
              <a:p>
                <a:pPr marL="0" indent="0">
                  <a:buNone/>
                </a:pPr>
                <a:r>
                  <a:rPr lang="en-US" dirty="0"/>
                  <a:t>We can think about the performance of a model </a:t>
                </a:r>
                <a14:m>
                  <m:oMath xmlns:m="http://schemas.openxmlformats.org/officeDocument/2006/math">
                    <m:r>
                      <a:rPr lang="en-US" b="0" i="1" smtClean="0">
                        <a:latin typeface="Cambria Math" panose="02040503050406030204" pitchFamily="18" charset="0"/>
                      </a:rPr>
                      <m:t>𝑓</m:t>
                    </m:r>
                  </m:oMath>
                </a14:m>
                <a:r>
                  <a:rPr lang="en-US" dirty="0"/>
                  <a:t> in terms of two components:</a:t>
                </a:r>
              </a:p>
              <a:p>
                <a:r>
                  <a:rPr lang="en-US" dirty="0"/>
                  <a:t>Bias:  The average value of the error terms (residuals)</a:t>
                </a:r>
              </a:p>
              <a:p>
                <a:r>
                  <a:rPr lang="en-US" dirty="0"/>
                  <a:t>Variance:  A measure of how much the model changes when it is trained using different training data</a:t>
                </a:r>
              </a:p>
            </p:txBody>
          </p:sp>
        </mc:Choice>
        <mc:Fallback xmlns="">
          <p:sp>
            <p:nvSpPr>
              <p:cNvPr id="5" name="Content Placeholder 4">
                <a:extLst>
                  <a:ext uri="{FF2B5EF4-FFF2-40B4-BE49-F238E27FC236}">
                    <a16:creationId xmlns:a16="http://schemas.microsoft.com/office/drawing/2014/main" id="{E53D9E74-A172-47BA-BC96-ECD733E51A4F}"/>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E874EFEC-2715-4D99-B660-9F62C0AD06E9}"/>
              </a:ext>
            </a:extLst>
          </p:cNvPr>
          <p:cNvSpPr>
            <a:spLocks noGrp="1"/>
          </p:cNvSpPr>
          <p:nvPr>
            <p:ph type="body" sz="quarter" idx="10"/>
          </p:nvPr>
        </p:nvSpPr>
        <p:spPr/>
        <p:txBody>
          <a:bodyPr/>
          <a:lstStyle/>
          <a:p>
            <a:r>
              <a:rPr lang="en-US" dirty="0"/>
              <a:t>Definitions</a:t>
            </a:r>
          </a:p>
        </p:txBody>
      </p:sp>
    </p:spTree>
    <p:extLst>
      <p:ext uri="{BB962C8B-B14F-4D97-AF65-F5344CB8AC3E}">
        <p14:creationId xmlns:p14="http://schemas.microsoft.com/office/powerpoint/2010/main" val="274188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6002-D29A-4133-AF48-F38DE7DD546A}"/>
              </a:ext>
            </a:extLst>
          </p:cNvPr>
          <p:cNvSpPr>
            <a:spLocks noGrp="1"/>
          </p:cNvSpPr>
          <p:nvPr>
            <p:ph type="title"/>
          </p:nvPr>
        </p:nvSpPr>
        <p:spPr/>
        <p:txBody>
          <a:bodyPr>
            <a:normAutofit fontScale="90000"/>
          </a:bodyPr>
          <a:lstStyle/>
          <a:p>
            <a:r>
              <a:rPr lang="en-US" dirty="0"/>
              <a:t>Relational vs Dimensional Data Structures</a:t>
            </a:r>
          </a:p>
        </p:txBody>
      </p:sp>
      <p:sp>
        <p:nvSpPr>
          <p:cNvPr id="4" name="Content Placeholder 3">
            <a:extLst>
              <a:ext uri="{FF2B5EF4-FFF2-40B4-BE49-F238E27FC236}">
                <a16:creationId xmlns:a16="http://schemas.microsoft.com/office/drawing/2014/main" id="{685E7486-0B49-4EB0-92A7-5764987D442C}"/>
              </a:ext>
            </a:extLst>
          </p:cNvPr>
          <p:cNvSpPr>
            <a:spLocks noGrp="1"/>
          </p:cNvSpPr>
          <p:nvPr>
            <p:ph sz="half" idx="1"/>
          </p:nvPr>
        </p:nvSpPr>
        <p:spPr/>
        <p:txBody>
          <a:bodyPr>
            <a:normAutofit/>
          </a:bodyPr>
          <a:lstStyle/>
          <a:p>
            <a:pPr marL="0" indent="0">
              <a:buNone/>
            </a:pPr>
            <a:r>
              <a:rPr lang="en-US" sz="1800" dirty="0"/>
              <a:t>Relational Model</a:t>
            </a:r>
          </a:p>
          <a:p>
            <a:r>
              <a:rPr lang="en-US" sz="1800" dirty="0"/>
              <a:t>Designed for optimized read/update/delete processing of individual transactions</a:t>
            </a:r>
          </a:p>
          <a:p>
            <a:r>
              <a:rPr lang="en-US" sz="1800" dirty="0"/>
              <a:t>“Normalized” data model eliminates redundant data</a:t>
            </a:r>
          </a:p>
          <a:p>
            <a:r>
              <a:rPr lang="en-US" sz="1800" dirty="0"/>
              <a:t>Because there is no redundant data, there is no possibility of inconsistencies</a:t>
            </a:r>
          </a:p>
        </p:txBody>
      </p:sp>
      <p:sp>
        <p:nvSpPr>
          <p:cNvPr id="5" name="Content Placeholder 4">
            <a:extLst>
              <a:ext uri="{FF2B5EF4-FFF2-40B4-BE49-F238E27FC236}">
                <a16:creationId xmlns:a16="http://schemas.microsoft.com/office/drawing/2014/main" id="{86EF7A2E-4E73-4D65-8E18-59E39BEAB681}"/>
              </a:ext>
            </a:extLst>
          </p:cNvPr>
          <p:cNvSpPr>
            <a:spLocks noGrp="1"/>
          </p:cNvSpPr>
          <p:nvPr>
            <p:ph sz="half" idx="2"/>
          </p:nvPr>
        </p:nvSpPr>
        <p:spPr/>
        <p:txBody>
          <a:bodyPr/>
          <a:lstStyle/>
          <a:p>
            <a:pPr marL="0" indent="0">
              <a:buNone/>
            </a:pPr>
            <a:r>
              <a:rPr lang="en-US" sz="1800" dirty="0"/>
              <a:t>Dimensional Model</a:t>
            </a:r>
          </a:p>
          <a:p>
            <a:r>
              <a:rPr lang="en-US" sz="1800" dirty="0"/>
              <a:t>Designed for optimized summarization and filtering of large numbers of transactions</a:t>
            </a:r>
          </a:p>
          <a:p>
            <a:r>
              <a:rPr lang="en-US" sz="1800" dirty="0"/>
              <a:t>“Denormalized” data model allows significant redundancy as a tradeoff for analytics and reporting efficiency</a:t>
            </a:r>
          </a:p>
          <a:p>
            <a:r>
              <a:rPr lang="en-US" sz="1800" dirty="0"/>
              <a:t>Easier for analyst to understand </a:t>
            </a:r>
          </a:p>
        </p:txBody>
      </p:sp>
      <p:sp>
        <p:nvSpPr>
          <p:cNvPr id="6" name="Text Placeholder 5">
            <a:extLst>
              <a:ext uri="{FF2B5EF4-FFF2-40B4-BE49-F238E27FC236}">
                <a16:creationId xmlns:a16="http://schemas.microsoft.com/office/drawing/2014/main" id="{C7E47CA4-B369-4F52-A1BE-A7F7231A2E7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9968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5D86-4953-4B49-84D1-C5F66A8EFBB8}"/>
              </a:ext>
            </a:extLst>
          </p:cNvPr>
          <p:cNvSpPr>
            <a:spLocks noGrp="1"/>
          </p:cNvSpPr>
          <p:nvPr>
            <p:ph type="title"/>
          </p:nvPr>
        </p:nvSpPr>
        <p:spPr/>
        <p:txBody>
          <a:bodyPr>
            <a:normAutofit fontScale="90000"/>
          </a:bodyPr>
          <a:lstStyle/>
          <a:p>
            <a:r>
              <a:rPr lang="en-US" dirty="0"/>
              <a:t>Bias/Variance Tradeoff</a:t>
            </a:r>
          </a:p>
        </p:txBody>
      </p:sp>
      <p:sp>
        <p:nvSpPr>
          <p:cNvPr id="3" name="Slide Number Placeholder 2">
            <a:extLst>
              <a:ext uri="{FF2B5EF4-FFF2-40B4-BE49-F238E27FC236}">
                <a16:creationId xmlns:a16="http://schemas.microsoft.com/office/drawing/2014/main" id="{9B9AB886-A2BE-4CA9-9075-CF35B08A76A9}"/>
              </a:ext>
            </a:extLst>
          </p:cNvPr>
          <p:cNvSpPr>
            <a:spLocks noGrp="1"/>
          </p:cNvSpPr>
          <p:nvPr>
            <p:ph type="sldNum" sz="quarter" idx="12"/>
          </p:nvPr>
        </p:nvSpPr>
        <p:spPr/>
        <p:txBody>
          <a:bodyPr/>
          <a:lstStyle/>
          <a:p>
            <a:fld id="{6E61BB2A-F643-4BC4-A7C3-7339FD5A6B19}" type="slidenum">
              <a:rPr lang="en-US" smtClean="0"/>
              <a:pPr/>
              <a:t>140</a:t>
            </a:fld>
            <a:endParaRPr lang="en-US"/>
          </a:p>
        </p:txBody>
      </p:sp>
      <p:pic>
        <p:nvPicPr>
          <p:cNvPr id="6" name="Content Placeholder 5" descr="A picture containing drawing&#10;&#10;Description automatically generated">
            <a:extLst>
              <a:ext uri="{FF2B5EF4-FFF2-40B4-BE49-F238E27FC236}">
                <a16:creationId xmlns:a16="http://schemas.microsoft.com/office/drawing/2014/main" id="{18667882-6A54-49E8-9DBF-9536BBD802C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17981" y="907420"/>
            <a:ext cx="4108037" cy="3702844"/>
          </a:xfrm>
        </p:spPr>
      </p:pic>
    </p:spTree>
    <p:extLst>
      <p:ext uri="{BB962C8B-B14F-4D97-AF65-F5344CB8AC3E}">
        <p14:creationId xmlns:p14="http://schemas.microsoft.com/office/powerpoint/2010/main" val="2096210845"/>
      </p:ext>
    </p:extLst>
  </p:cSld>
  <p:clrMapOvr>
    <a:masterClrMapping/>
  </p:clrMapOvr>
  <p:transition>
    <p:fade thruBlk="1"/>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ABAA-82AC-4EBD-B04B-389E9E6EF7BC}"/>
              </a:ext>
            </a:extLst>
          </p:cNvPr>
          <p:cNvSpPr>
            <a:spLocks noGrp="1"/>
          </p:cNvSpPr>
          <p:nvPr>
            <p:ph type="title"/>
          </p:nvPr>
        </p:nvSpPr>
        <p:spPr/>
        <p:txBody>
          <a:bodyPr>
            <a:normAutofit fontScale="90000"/>
          </a:bodyPr>
          <a:lstStyle/>
          <a:p>
            <a:r>
              <a:rPr lang="en-US" dirty="0"/>
              <a:t>The Bias-Variance Trade-Off</a:t>
            </a:r>
          </a:p>
        </p:txBody>
      </p:sp>
      <p:sp>
        <p:nvSpPr>
          <p:cNvPr id="4" name="Content Placeholder 3">
            <a:extLst>
              <a:ext uri="{FF2B5EF4-FFF2-40B4-BE49-F238E27FC236}">
                <a16:creationId xmlns:a16="http://schemas.microsoft.com/office/drawing/2014/main" id="{25807387-DE12-4048-A923-9919062E9296}"/>
              </a:ext>
            </a:extLst>
          </p:cNvPr>
          <p:cNvSpPr>
            <a:spLocks noGrp="1"/>
          </p:cNvSpPr>
          <p:nvPr>
            <p:ph idx="1"/>
          </p:nvPr>
        </p:nvSpPr>
        <p:spPr/>
        <p:txBody>
          <a:bodyPr/>
          <a:lstStyle/>
          <a:p>
            <a:r>
              <a:rPr lang="en-US" dirty="0"/>
              <a:t>Bias is caused by the inability of a model to capture the true relationship caused by modeling a complex real-life system (that is generally very complex) by a much simpler model (e.g., linear regression).</a:t>
            </a:r>
          </a:p>
          <a:p>
            <a:pPr lvl="1"/>
            <a:r>
              <a:rPr lang="en-US" dirty="0"/>
              <a:t>The more complex the model, the less bias it generally has</a:t>
            </a:r>
          </a:p>
          <a:p>
            <a:r>
              <a:rPr lang="en-US" dirty="0"/>
              <a:t>Variance is caused by overly complex models (“overfitting”)</a:t>
            </a:r>
          </a:p>
          <a:p>
            <a:pPr lvl="1"/>
            <a:r>
              <a:rPr lang="en-US" dirty="0"/>
              <a:t>The more complex the model, the more variance it generally has</a:t>
            </a:r>
          </a:p>
          <a:p>
            <a:pPr marL="182880" lvl="1" indent="0">
              <a:buNone/>
            </a:pPr>
            <a:endParaRPr lang="en-US" dirty="0"/>
          </a:p>
        </p:txBody>
      </p:sp>
      <p:sp>
        <p:nvSpPr>
          <p:cNvPr id="5" name="Text Placeholder 4">
            <a:extLst>
              <a:ext uri="{FF2B5EF4-FFF2-40B4-BE49-F238E27FC236}">
                <a16:creationId xmlns:a16="http://schemas.microsoft.com/office/drawing/2014/main" id="{7E7A41E8-5818-4C40-AD9D-4EC68F677721}"/>
              </a:ext>
            </a:extLst>
          </p:cNvPr>
          <p:cNvSpPr>
            <a:spLocks noGrp="1"/>
          </p:cNvSpPr>
          <p:nvPr>
            <p:ph type="body" sz="quarter" idx="10"/>
          </p:nvPr>
        </p:nvSpPr>
        <p:spPr/>
        <p:txBody>
          <a:bodyPr/>
          <a:lstStyle/>
          <a:p>
            <a:r>
              <a:rPr lang="en-US" dirty="0"/>
              <a:t>Causes</a:t>
            </a:r>
          </a:p>
        </p:txBody>
      </p:sp>
      <p:sp>
        <p:nvSpPr>
          <p:cNvPr id="3" name="Slide Number Placeholder 2">
            <a:extLst>
              <a:ext uri="{FF2B5EF4-FFF2-40B4-BE49-F238E27FC236}">
                <a16:creationId xmlns:a16="http://schemas.microsoft.com/office/drawing/2014/main" id="{61FF28BE-CC6B-4433-9906-B829B1DDE1CB}"/>
              </a:ext>
            </a:extLst>
          </p:cNvPr>
          <p:cNvSpPr>
            <a:spLocks noGrp="1"/>
          </p:cNvSpPr>
          <p:nvPr>
            <p:ph type="sldNum" sz="quarter" idx="4294967295"/>
          </p:nvPr>
        </p:nvSpPr>
        <p:spPr>
          <a:xfrm>
            <a:off x="0" y="0"/>
            <a:ext cx="0" cy="0"/>
          </a:xfrm>
        </p:spPr>
        <p:txBody>
          <a:bodyPr/>
          <a:lstStyle/>
          <a:p>
            <a:fld id="{6E61BB2A-F643-4BC4-A7C3-7339FD5A6B19}" type="slidenum">
              <a:rPr lang="en-US" smtClean="0"/>
              <a:pPr/>
              <a:t>141</a:t>
            </a:fld>
            <a:endParaRPr lang="en-US"/>
          </a:p>
        </p:txBody>
      </p:sp>
    </p:spTree>
    <p:extLst>
      <p:ext uri="{BB962C8B-B14F-4D97-AF65-F5344CB8AC3E}">
        <p14:creationId xmlns:p14="http://schemas.microsoft.com/office/powerpoint/2010/main" val="413891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F9ED9-FE08-48D7-89F5-31B23847CCCC}"/>
              </a:ext>
            </a:extLst>
          </p:cNvPr>
          <p:cNvSpPr>
            <a:spLocks noGrp="1"/>
          </p:cNvSpPr>
          <p:nvPr>
            <p:ph type="title"/>
          </p:nvPr>
        </p:nvSpPr>
        <p:spPr/>
        <p:txBody>
          <a:bodyPr>
            <a:normAutofit fontScale="90000"/>
          </a:bodyPr>
          <a:lstStyle/>
          <a:p>
            <a:r>
              <a:rPr lang="en-US" dirty="0"/>
              <a:t>The Bias/Variance Tradeoff</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20E7AF0-0401-4CEE-ACC7-5542A10E3BD1}"/>
                  </a:ext>
                </a:extLst>
              </p:cNvPr>
              <p:cNvSpPr>
                <a:spLocks noGrp="1"/>
              </p:cNvSpPr>
              <p:nvPr>
                <p:ph idx="1"/>
              </p:nvPr>
            </p:nvSpPr>
            <p:spPr/>
            <p:txBody>
              <a:bodyPr/>
              <a:lstStyle/>
              <a:p>
                <a:pPr marL="0" indent="0">
                  <a:buNone/>
                </a:pPr>
                <a:r>
                  <a:rPr lang="en-US" dirty="0"/>
                  <a:t>It can be shown that the expected test MSE can be decomposed into the sum of three fundamental quantities:</a:t>
                </a:r>
              </a:p>
              <a:p>
                <a:r>
                  <a:rPr lang="en-US" dirty="0"/>
                  <a:t>Bias of </a:t>
                </a:r>
                <a14:m>
                  <m:oMath xmlns:m="http://schemas.openxmlformats.org/officeDocument/2006/math">
                    <m:r>
                      <a:rPr lang="en-US" b="0" i="1" smtClean="0">
                        <a:latin typeface="Cambria Math" panose="02040503050406030204" pitchFamily="18" charset="0"/>
                      </a:rPr>
                      <m:t>𝑓</m:t>
                    </m:r>
                  </m:oMath>
                </a14:m>
                <a:endParaRPr lang="en-US" dirty="0"/>
              </a:p>
              <a:p>
                <a:r>
                  <a:rPr lang="en-US" dirty="0"/>
                  <a:t>Variance of </a:t>
                </a:r>
                <a14:m>
                  <m:oMath xmlns:m="http://schemas.openxmlformats.org/officeDocument/2006/math">
                    <m:r>
                      <a:rPr lang="en-US" b="0" i="1" smtClean="0">
                        <a:latin typeface="Cambria Math" panose="02040503050406030204" pitchFamily="18" charset="0"/>
                      </a:rPr>
                      <m:t>𝑓</m:t>
                    </m:r>
                  </m:oMath>
                </a14:m>
                <a:endParaRPr lang="en-US" dirty="0"/>
              </a:p>
              <a:p>
                <a:r>
                  <a:rPr lang="en-US" dirty="0"/>
                  <a:t>Variance of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endParaRPr lang="en-US" dirty="0"/>
              </a:p>
            </p:txBody>
          </p:sp>
        </mc:Choice>
        <mc:Fallback xmlns="">
          <p:sp>
            <p:nvSpPr>
              <p:cNvPr id="5" name="Content Placeholder 4">
                <a:extLst>
                  <a:ext uri="{FF2B5EF4-FFF2-40B4-BE49-F238E27FC236}">
                    <a16:creationId xmlns:a16="http://schemas.microsoft.com/office/drawing/2014/main" id="{120E7AF0-0401-4CEE-ACC7-5542A10E3BD1}"/>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816F6BF9-BA9F-4159-979B-26F1AB6D66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767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ED08BB-7AFB-47F1-A37A-60A72DE6BD13}"/>
              </a:ext>
            </a:extLst>
          </p:cNvPr>
          <p:cNvSpPr>
            <a:spLocks noGrp="1"/>
          </p:cNvSpPr>
          <p:nvPr>
            <p:ph type="title"/>
          </p:nvPr>
        </p:nvSpPr>
        <p:spPr/>
        <p:txBody>
          <a:bodyPr>
            <a:normAutofit fontScale="90000"/>
          </a:bodyPr>
          <a:lstStyle/>
          <a:p>
            <a:r>
              <a:rPr lang="en-US" dirty="0"/>
              <a:t>The Bias/Variance Tradeoff</a:t>
            </a:r>
          </a:p>
        </p:txBody>
      </p:sp>
      <p:sp>
        <p:nvSpPr>
          <p:cNvPr id="6" name="Text Placeholder 5">
            <a:extLst>
              <a:ext uri="{FF2B5EF4-FFF2-40B4-BE49-F238E27FC236}">
                <a16:creationId xmlns:a16="http://schemas.microsoft.com/office/drawing/2014/main" id="{077B5B06-02BB-4F30-BB4C-1BC9A17248CB}"/>
              </a:ext>
            </a:extLst>
          </p:cNvPr>
          <p:cNvSpPr>
            <a:spLocks noGrp="1"/>
          </p:cNvSpPr>
          <p:nvPr>
            <p:ph type="body" sz="quarter" idx="10"/>
          </p:nvPr>
        </p:nvSpPr>
        <p:spPr/>
        <p:txBody>
          <a:bodyPr/>
          <a:lstStyle/>
          <a:p>
            <a:r>
              <a:rPr lang="en-US" dirty="0"/>
              <a:t>Components of Total MSE</a:t>
            </a:r>
          </a:p>
        </p:txBody>
      </p:sp>
      <p:pic>
        <p:nvPicPr>
          <p:cNvPr id="8" name="Picture 7" descr="Diagram&#10;&#10;Description automatically generated">
            <a:extLst>
              <a:ext uri="{FF2B5EF4-FFF2-40B4-BE49-F238E27FC236}">
                <a16:creationId xmlns:a16="http://schemas.microsoft.com/office/drawing/2014/main" id="{59915131-AA47-441F-9FAA-BE45175FE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341" y="1369212"/>
            <a:ext cx="4713317" cy="3500444"/>
          </a:xfrm>
          <a:prstGeom prst="rect">
            <a:avLst/>
          </a:prstGeom>
        </p:spPr>
      </p:pic>
    </p:spTree>
    <p:extLst>
      <p:ext uri="{BB962C8B-B14F-4D97-AF65-F5344CB8AC3E}">
        <p14:creationId xmlns:p14="http://schemas.microsoft.com/office/powerpoint/2010/main" val="34541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150A-54BE-46B4-9956-704AD31F7233}"/>
              </a:ext>
            </a:extLst>
          </p:cNvPr>
          <p:cNvSpPr>
            <a:spLocks noGrp="1"/>
          </p:cNvSpPr>
          <p:nvPr>
            <p:ph type="title"/>
          </p:nvPr>
        </p:nvSpPr>
        <p:spPr/>
        <p:txBody>
          <a:bodyPr>
            <a:normAutofit fontScale="90000"/>
          </a:bodyPr>
          <a:lstStyle/>
          <a:p>
            <a:r>
              <a:rPr lang="en-US" dirty="0"/>
              <a:t>The Bias/Variance Tradeoff</a:t>
            </a:r>
          </a:p>
        </p:txBody>
      </p:sp>
      <p:sp>
        <p:nvSpPr>
          <p:cNvPr id="4" name="Text Placeholder 3">
            <a:extLst>
              <a:ext uri="{FF2B5EF4-FFF2-40B4-BE49-F238E27FC236}">
                <a16:creationId xmlns:a16="http://schemas.microsoft.com/office/drawing/2014/main" id="{13AD9F7E-8018-4272-B7E1-81A4329A2B88}"/>
              </a:ext>
            </a:extLst>
          </p:cNvPr>
          <p:cNvSpPr>
            <a:spLocks noGrp="1"/>
          </p:cNvSpPr>
          <p:nvPr>
            <p:ph type="body" sz="quarter" idx="10"/>
          </p:nvPr>
        </p:nvSpPr>
        <p:spPr/>
        <p:txBody>
          <a:bodyPr/>
          <a:lstStyle/>
          <a:p>
            <a:r>
              <a:rPr lang="en-US" dirty="0"/>
              <a:t>Training vs Test MSE</a:t>
            </a:r>
          </a:p>
        </p:txBody>
      </p:sp>
      <p:sp>
        <p:nvSpPr>
          <p:cNvPr id="3" name="Slide Number Placeholder 2">
            <a:extLst>
              <a:ext uri="{FF2B5EF4-FFF2-40B4-BE49-F238E27FC236}">
                <a16:creationId xmlns:a16="http://schemas.microsoft.com/office/drawing/2014/main" id="{F823FA1D-D4AF-4E17-9CD1-4E3274A8969A}"/>
              </a:ext>
            </a:extLst>
          </p:cNvPr>
          <p:cNvSpPr>
            <a:spLocks noGrp="1"/>
          </p:cNvSpPr>
          <p:nvPr>
            <p:ph type="sldNum" sz="quarter" idx="4294967295"/>
          </p:nvPr>
        </p:nvSpPr>
        <p:spPr>
          <a:xfrm>
            <a:off x="0" y="0"/>
            <a:ext cx="0" cy="0"/>
          </a:xfrm>
        </p:spPr>
        <p:txBody>
          <a:bodyPr/>
          <a:lstStyle/>
          <a:p>
            <a:fld id="{6E61BB2A-F643-4BC4-A7C3-7339FD5A6B19}" type="slidenum">
              <a:rPr lang="en-US" smtClean="0"/>
              <a:pPr/>
              <a:t>144</a:t>
            </a:fld>
            <a:endParaRPr lang="en-US"/>
          </a:p>
        </p:txBody>
      </p:sp>
      <p:pic>
        <p:nvPicPr>
          <p:cNvPr id="6" name="Picture 5" descr="Diagram&#10;&#10;Description automatically generated">
            <a:extLst>
              <a:ext uri="{FF2B5EF4-FFF2-40B4-BE49-F238E27FC236}">
                <a16:creationId xmlns:a16="http://schemas.microsoft.com/office/drawing/2014/main" id="{B8F040E6-5626-42CB-8F10-D7BB876FF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949" y="1406420"/>
            <a:ext cx="5014102" cy="3540230"/>
          </a:xfrm>
          <a:prstGeom prst="rect">
            <a:avLst/>
          </a:prstGeom>
        </p:spPr>
      </p:pic>
    </p:spTree>
    <p:extLst>
      <p:ext uri="{BB962C8B-B14F-4D97-AF65-F5344CB8AC3E}">
        <p14:creationId xmlns:p14="http://schemas.microsoft.com/office/powerpoint/2010/main" val="226645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DFD1F2-B9E1-472D-9AC4-492FFF0E14F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8904C1E-2A0F-43CC-B79B-57F115A3A382}"/>
              </a:ext>
            </a:extLst>
          </p:cNvPr>
          <p:cNvSpPr>
            <a:spLocks noGrp="1"/>
          </p:cNvSpPr>
          <p:nvPr>
            <p:ph type="body" sz="quarter" idx="10"/>
          </p:nvPr>
        </p:nvSpPr>
        <p:spPr/>
        <p:txBody>
          <a:bodyPr/>
          <a:lstStyle/>
          <a:p>
            <a:r>
              <a:rPr lang="en-US" dirty="0"/>
              <a:t>Classification Models</a:t>
            </a:r>
          </a:p>
        </p:txBody>
      </p:sp>
    </p:spTree>
    <p:extLst>
      <p:ext uri="{BB962C8B-B14F-4D97-AF65-F5344CB8AC3E}">
        <p14:creationId xmlns:p14="http://schemas.microsoft.com/office/powerpoint/2010/main" val="21297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4E8AC8-E6DF-4671-9775-FEACD408A750}"/>
                  </a:ext>
                </a:extLst>
              </p:cNvPr>
              <p:cNvSpPr>
                <a:spLocks noGrp="1"/>
              </p:cNvSpPr>
              <p:nvPr>
                <p:ph idx="1"/>
              </p:nvPr>
            </p:nvSpPr>
            <p:spPr/>
            <p:txBody>
              <a:bodyPr/>
              <a:lstStyle/>
              <a:p>
                <a:r>
                  <a:rPr lang="en-US" dirty="0"/>
                  <a:t>As noted earlier, there are two basic types of supervised modeling:  regression (for continuous target variables) and classification (for categorical target variables)</a:t>
                </a:r>
              </a:p>
              <a:p>
                <a:r>
                  <a:rPr lang="en-US" dirty="0"/>
                  <a:t>The primary difference is that the outputs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r>
                  <a:rPr lang="en-US" dirty="0"/>
                  <a:t> are now categorical</a:t>
                </a:r>
              </a:p>
              <a:p>
                <a:pPr lvl="1"/>
                <a:r>
                  <a:rPr lang="en-US" dirty="0"/>
                  <a:t>Binary classification models (response variable has two possible values) are the most common</a:t>
                </a:r>
              </a:p>
            </p:txBody>
          </p:sp>
        </mc:Choice>
        <mc:Fallback xmlns="">
          <p:sp>
            <p:nvSpPr>
              <p:cNvPr id="3" name="Content Placeholder 2">
                <a:extLst>
                  <a:ext uri="{FF2B5EF4-FFF2-40B4-BE49-F238E27FC236}">
                    <a16:creationId xmlns:a16="http://schemas.microsoft.com/office/drawing/2014/main" id="{D94E8AC8-E6DF-4671-9775-FEACD408A750}"/>
                  </a:ext>
                </a:extLst>
              </p:cNvPr>
              <p:cNvSpPr>
                <a:spLocks noGrp="1" noRot="1" noChangeAspect="1" noMove="1" noResize="1" noEditPoints="1" noAdjustHandles="1" noChangeArrowheads="1" noChangeShapeType="1" noTextEdit="1"/>
              </p:cNvSpPr>
              <p:nvPr>
                <p:ph idx="1"/>
              </p:nvPr>
            </p:nvSpPr>
            <p:spPr>
              <a:blipFill>
                <a:blip r:embed="rId2"/>
                <a:stretch>
                  <a:fillRect l="-773" t="-2804" r="-7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2B4ED383-F419-4EE3-8987-F6AD0D51C28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1212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4E8AC8-E6DF-4671-9775-FEACD408A750}"/>
                  </a:ext>
                </a:extLst>
              </p:cNvPr>
              <p:cNvSpPr>
                <a:spLocks noGrp="1"/>
              </p:cNvSpPr>
              <p:nvPr>
                <p:ph idx="1"/>
              </p:nvPr>
            </p:nvSpPr>
            <p:spPr/>
            <p:txBody>
              <a:bodyPr>
                <a:normAutofit lnSpcReduction="10000"/>
              </a:bodyPr>
              <a:lstStyle/>
              <a:p>
                <a:pPr marL="0" indent="0">
                  <a:buNone/>
                </a:pPr>
                <a:r>
                  <a:rPr lang="en-US" dirty="0"/>
                  <a:t>The most common way to quantify the accuracy of our estimate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t> is the </a:t>
                </a:r>
                <a:r>
                  <a:rPr lang="en-US" i="1" dirty="0"/>
                  <a:t>error rate</a:t>
                </a:r>
                <a:r>
                  <a:rPr lang="en-US" dirty="0"/>
                  <a:t> or </a:t>
                </a:r>
                <a:r>
                  <a:rPr lang="en-US" i="1" dirty="0"/>
                  <a:t>mis-classification rate </a:t>
                </a:r>
                <a:r>
                  <a:rPr lang="en-US" dirty="0"/>
                  <a:t>(the percentage of predictions that are wrong):</a:t>
                </a:r>
              </a:p>
              <a:p>
                <a:pPr marL="0" indent="0">
                  <a:buNone/>
                </a:pP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oMath>
                  </m:oMathPara>
                </a14:m>
                <a:endParaRPr lang="en-US" dirty="0"/>
              </a:p>
              <a:p>
                <a:pPr marL="0" indent="0" algn="ctr">
                  <a:buNone/>
                </a:pPr>
                <a:endParaRPr lang="en-US" dirty="0"/>
              </a:p>
              <a:p>
                <a:pPr marL="0" indent="0" algn="ctr">
                  <a:buNone/>
                </a:pPr>
                <a:r>
                  <a:rPr lang="en-US" dirty="0"/>
                  <a:t>where </a:t>
                </a:r>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t> is an “indicator variable” </a:t>
                </a:r>
              </a:p>
              <a:p>
                <a:pPr marL="0" indent="0" algn="ctr">
                  <a:buNone/>
                </a:pPr>
                <a:r>
                  <a:rPr lang="en-US" dirty="0"/>
                  <a:t>= 1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𝑖</m:t>
                        </m:r>
                      </m:sub>
                    </m:sSub>
                  </m:oMath>
                </a14:m>
                <a:r>
                  <a:rPr lang="en-US" dirty="0"/>
                  <a:t> and 0 otherwise</a:t>
                </a:r>
              </a:p>
            </p:txBody>
          </p:sp>
        </mc:Choice>
        <mc:Fallback xmlns="">
          <p:sp>
            <p:nvSpPr>
              <p:cNvPr id="3" name="Content Placeholder 2">
                <a:extLst>
                  <a:ext uri="{FF2B5EF4-FFF2-40B4-BE49-F238E27FC236}">
                    <a16:creationId xmlns:a16="http://schemas.microsoft.com/office/drawing/2014/main" id="{D94E8AC8-E6DF-4671-9775-FEACD408A750}"/>
                  </a:ext>
                </a:extLst>
              </p:cNvPr>
              <p:cNvSpPr>
                <a:spLocks noGrp="1" noRot="1" noChangeAspect="1" noMove="1" noResize="1" noEditPoints="1" noAdjustHandles="1" noChangeArrowheads="1" noChangeShapeType="1" noTextEdit="1"/>
              </p:cNvSpPr>
              <p:nvPr>
                <p:ph idx="1"/>
              </p:nvPr>
            </p:nvSpPr>
            <p:spPr>
              <a:blipFill>
                <a:blip r:embed="rId2"/>
                <a:stretch>
                  <a:fillRect l="-927" t="-3551" r="-1314" b="-130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CB58B47-AF73-4D9C-A5F5-59543F1B76E3}"/>
              </a:ext>
            </a:extLst>
          </p:cNvPr>
          <p:cNvSpPr>
            <a:spLocks noGrp="1"/>
          </p:cNvSpPr>
          <p:nvPr>
            <p:ph type="body" sz="quarter" idx="10"/>
          </p:nvPr>
        </p:nvSpPr>
        <p:spPr/>
        <p:txBody>
          <a:bodyPr/>
          <a:lstStyle/>
          <a:p>
            <a:r>
              <a:rPr lang="en-US" dirty="0"/>
              <a:t>Assessing Accuracy</a:t>
            </a:r>
          </a:p>
        </p:txBody>
      </p:sp>
    </p:spTree>
    <p:extLst>
      <p:ext uri="{BB962C8B-B14F-4D97-AF65-F5344CB8AC3E}">
        <p14:creationId xmlns:p14="http://schemas.microsoft.com/office/powerpoint/2010/main" val="360084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9B47080-1078-46DC-9B62-0452BE331BED}"/>
                  </a:ext>
                </a:extLst>
              </p:cNvPr>
              <p:cNvSpPr>
                <a:spLocks noGrp="1"/>
              </p:cNvSpPr>
              <p:nvPr>
                <p:ph idx="1"/>
              </p:nvPr>
            </p:nvSpPr>
            <p:spPr>
              <a:xfrm>
                <a:off x="701221" y="1369219"/>
                <a:ext cx="7886700" cy="1799431"/>
              </a:xfrm>
            </p:spPr>
            <p:txBody>
              <a:bodyPr/>
              <a:lstStyle/>
              <a:p>
                <a:pPr marL="0" indent="0">
                  <a:buNone/>
                </a:pPr>
                <a:r>
                  <a:rPr lang="en-US" dirty="0"/>
                  <a:t>Generally, we want to make a classification prediction by assigning each observation to the most likely class (referred to as the </a:t>
                </a:r>
                <a:r>
                  <a:rPr lang="en-US" i="1" dirty="0"/>
                  <a:t>Bayes Classifier</a:t>
                </a:r>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6" name="Content Placeholder 5">
                <a:extLst>
                  <a:ext uri="{FF2B5EF4-FFF2-40B4-BE49-F238E27FC236}">
                    <a16:creationId xmlns:a16="http://schemas.microsoft.com/office/drawing/2014/main" id="{49B47080-1078-46DC-9B62-0452BE331BED}"/>
                  </a:ext>
                </a:extLst>
              </p:cNvPr>
              <p:cNvSpPr>
                <a:spLocks noGrp="1" noRot="1" noChangeAspect="1" noMove="1" noResize="1" noEditPoints="1" noAdjustHandles="1" noChangeArrowheads="1" noChangeShapeType="1" noTextEdit="1"/>
              </p:cNvSpPr>
              <p:nvPr>
                <p:ph idx="1"/>
              </p:nvPr>
            </p:nvSpPr>
            <p:spPr>
              <a:xfrm>
                <a:off x="701221" y="1369219"/>
                <a:ext cx="7886700" cy="1799431"/>
              </a:xfrm>
              <a:blipFill>
                <a:blip r:embed="rId2"/>
                <a:stretch>
                  <a:fillRect l="-927" t="-5085" r="-618"/>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A9C057AC-EBBD-4791-8342-D67E4B3F0B86}"/>
              </a:ext>
            </a:extLst>
          </p:cNvPr>
          <p:cNvSpPr>
            <a:spLocks noGrp="1"/>
          </p:cNvSpPr>
          <p:nvPr>
            <p:ph type="body" sz="quarter" idx="10"/>
          </p:nvPr>
        </p:nvSpPr>
        <p:spPr/>
        <p:txBody>
          <a:bodyPr/>
          <a:lstStyle/>
          <a:p>
            <a:r>
              <a:rPr lang="en-US" dirty="0"/>
              <a:t>Bayes Classifier</a:t>
            </a:r>
          </a:p>
        </p:txBody>
      </p:sp>
      <p:cxnSp>
        <p:nvCxnSpPr>
          <p:cNvPr id="14" name="Straight Arrow Connector 13">
            <a:extLst>
              <a:ext uri="{FF2B5EF4-FFF2-40B4-BE49-F238E27FC236}">
                <a16:creationId xmlns:a16="http://schemas.microsoft.com/office/drawing/2014/main" id="{7145CC5A-DFEC-4E44-B3EA-89B3F2830A42}"/>
              </a:ext>
            </a:extLst>
          </p:cNvPr>
          <p:cNvCxnSpPr>
            <a:cxnSpLocks/>
          </p:cNvCxnSpPr>
          <p:nvPr/>
        </p:nvCxnSpPr>
        <p:spPr>
          <a:xfrm flipH="1" flipV="1">
            <a:off x="4870450" y="2800350"/>
            <a:ext cx="965200" cy="41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5FD160-0D27-4FFB-82F9-9AD1F4779096}"/>
                  </a:ext>
                </a:extLst>
              </p:cNvPr>
              <p:cNvSpPr txBox="1"/>
              <p:nvPr/>
            </p:nvSpPr>
            <p:spPr>
              <a:xfrm>
                <a:off x="5835650" y="3015218"/>
                <a:ext cx="2495550" cy="738664"/>
              </a:xfrm>
              <a:prstGeom prst="rect">
                <a:avLst/>
              </a:prstGeom>
              <a:noFill/>
            </p:spPr>
            <p:txBody>
              <a:bodyPr wrap="square" rtlCol="0">
                <a:spAutoFit/>
              </a:bodyPr>
              <a:lstStyle/>
              <a:p>
                <a:r>
                  <a:rPr lang="en-US" sz="1400" dirty="0">
                    <a:solidFill>
                      <a:schemeClr val="bg1"/>
                    </a:solidFill>
                    <a:latin typeface="+mj-lt"/>
                  </a:rPr>
                  <a:t>Conditional probability that the output </a:t>
                </a:r>
                <a14:m>
                  <m:oMath xmlns:m="http://schemas.openxmlformats.org/officeDocument/2006/math">
                    <m:r>
                      <a:rPr lang="en-US" sz="1400" b="0" i="1" smtClean="0">
                        <a:solidFill>
                          <a:schemeClr val="bg1"/>
                        </a:solidFill>
                        <a:latin typeface="Cambria Math" panose="02040503050406030204" pitchFamily="18" charset="0"/>
                      </a:rPr>
                      <m:t>𝑌</m:t>
                    </m:r>
                  </m:oMath>
                </a14:m>
                <a:r>
                  <a:rPr lang="en-US" sz="1400" dirty="0">
                    <a:solidFill>
                      <a:schemeClr val="bg1"/>
                    </a:solidFill>
                    <a:latin typeface="+mj-lt"/>
                  </a:rPr>
                  <a:t> is in category </a:t>
                </a:r>
                <a14:m>
                  <m:oMath xmlns:m="http://schemas.openxmlformats.org/officeDocument/2006/math">
                    <m:r>
                      <a:rPr lang="en-US" sz="1400" b="0" i="1" smtClean="0">
                        <a:solidFill>
                          <a:schemeClr val="bg1"/>
                        </a:solidFill>
                        <a:latin typeface="Cambria Math" panose="02040503050406030204" pitchFamily="18" charset="0"/>
                      </a:rPr>
                      <m:t>𝑗</m:t>
                    </m:r>
                  </m:oMath>
                </a14:m>
                <a:r>
                  <a:rPr lang="en-US" sz="1400" dirty="0">
                    <a:solidFill>
                      <a:schemeClr val="bg1"/>
                    </a:solidFill>
                    <a:latin typeface="+mj-lt"/>
                  </a:rPr>
                  <a:t> if the input vector </a:t>
                </a:r>
                <a14:m>
                  <m:oMath xmlns:m="http://schemas.openxmlformats.org/officeDocument/2006/math">
                    <m:r>
                      <a:rPr lang="en-US" sz="1400" b="0" i="1" smtClean="0">
                        <a:solidFill>
                          <a:schemeClr val="bg1"/>
                        </a:solidFill>
                        <a:latin typeface="Cambria Math" panose="02040503050406030204" pitchFamily="18" charset="0"/>
                      </a:rPr>
                      <m:t>𝑋</m:t>
                    </m:r>
                  </m:oMath>
                </a14:m>
                <a:r>
                  <a:rPr lang="en-US" sz="1400" dirty="0">
                    <a:solidFill>
                      <a:schemeClr val="bg1"/>
                    </a:solidFill>
                    <a:latin typeface="+mj-lt"/>
                  </a:rPr>
                  <a:t> has a value of </a:t>
                </a:r>
                <a14:m>
                  <m:oMath xmlns:m="http://schemas.openxmlformats.org/officeDocument/2006/math">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𝑥</m:t>
                        </m:r>
                      </m:e>
                      <m:sub>
                        <m:r>
                          <a:rPr lang="en-US" sz="1400" i="1">
                            <a:solidFill>
                              <a:schemeClr val="bg1"/>
                            </a:solidFill>
                            <a:latin typeface="Cambria Math" panose="02040503050406030204" pitchFamily="18" charset="0"/>
                          </a:rPr>
                          <m:t>0</m:t>
                        </m:r>
                      </m:sub>
                    </m:sSub>
                  </m:oMath>
                </a14:m>
                <a:endParaRPr lang="en-US" sz="1400" dirty="0">
                  <a:solidFill>
                    <a:schemeClr val="bg1"/>
                  </a:solidFill>
                  <a:latin typeface="+mj-lt"/>
                </a:endParaRPr>
              </a:p>
            </p:txBody>
          </p:sp>
        </mc:Choice>
        <mc:Fallback xmlns="">
          <p:sp>
            <p:nvSpPr>
              <p:cNvPr id="15" name="TextBox 14">
                <a:extLst>
                  <a:ext uri="{FF2B5EF4-FFF2-40B4-BE49-F238E27FC236}">
                    <a16:creationId xmlns:a16="http://schemas.microsoft.com/office/drawing/2014/main" id="{B55FD160-0D27-4FFB-82F9-9AD1F4779096}"/>
                  </a:ext>
                </a:extLst>
              </p:cNvPr>
              <p:cNvSpPr txBox="1">
                <a:spLocks noRot="1" noChangeAspect="1" noMove="1" noResize="1" noEditPoints="1" noAdjustHandles="1" noChangeArrowheads="1" noChangeShapeType="1" noTextEdit="1"/>
              </p:cNvSpPr>
              <p:nvPr/>
            </p:nvSpPr>
            <p:spPr>
              <a:xfrm>
                <a:off x="5835650" y="3015218"/>
                <a:ext cx="2495550" cy="738664"/>
              </a:xfrm>
              <a:prstGeom prst="rect">
                <a:avLst/>
              </a:prstGeom>
              <a:blipFill>
                <a:blip r:embed="rId3"/>
                <a:stretch>
                  <a:fillRect l="-732" t="-1653" b="-7438"/>
                </a:stretch>
              </a:blipFill>
            </p:spPr>
            <p:txBody>
              <a:bodyPr/>
              <a:lstStyle/>
              <a:p>
                <a:r>
                  <a:rPr lang="en-US">
                    <a:noFill/>
                  </a:rPr>
                  <a:t> </a:t>
                </a:r>
              </a:p>
            </p:txBody>
          </p:sp>
        </mc:Fallback>
      </mc:AlternateContent>
    </p:spTree>
    <p:extLst>
      <p:ext uri="{BB962C8B-B14F-4D97-AF65-F5344CB8AC3E}">
        <p14:creationId xmlns:p14="http://schemas.microsoft.com/office/powerpoint/2010/main" val="35651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9B47080-1078-46DC-9B62-0452BE331BED}"/>
                  </a:ext>
                </a:extLst>
              </p:cNvPr>
              <p:cNvSpPr>
                <a:spLocks noGrp="1"/>
              </p:cNvSpPr>
              <p:nvPr>
                <p:ph idx="1"/>
              </p:nvPr>
            </p:nvSpPr>
            <p:spPr>
              <a:xfrm>
                <a:off x="701221" y="1369219"/>
                <a:ext cx="7886700" cy="3263504"/>
              </a:xfrm>
            </p:spPr>
            <p:txBody>
              <a:bodyPr/>
              <a:lstStyle/>
              <a:p>
                <a:pPr marL="0" indent="0">
                  <a:buNone/>
                </a:pPr>
                <a:r>
                  <a:rPr lang="en-US" dirty="0"/>
                  <a:t>Thus, the overall Bayes error rate is given as:</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𝐸</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func>
                    </m:oMath>
                  </m:oMathPara>
                </a14:m>
                <a:endParaRPr lang="en-US" dirty="0"/>
              </a:p>
            </p:txBody>
          </p:sp>
        </mc:Choice>
        <mc:Fallback xmlns="">
          <p:sp>
            <p:nvSpPr>
              <p:cNvPr id="6" name="Content Placeholder 5">
                <a:extLst>
                  <a:ext uri="{FF2B5EF4-FFF2-40B4-BE49-F238E27FC236}">
                    <a16:creationId xmlns:a16="http://schemas.microsoft.com/office/drawing/2014/main" id="{49B47080-1078-46DC-9B62-0452BE331BED}"/>
                  </a:ext>
                </a:extLst>
              </p:cNvPr>
              <p:cNvSpPr>
                <a:spLocks noGrp="1" noRot="1" noChangeAspect="1" noMove="1" noResize="1" noEditPoints="1" noAdjustHandles="1" noChangeArrowheads="1" noChangeShapeType="1" noTextEdit="1"/>
              </p:cNvSpPr>
              <p:nvPr>
                <p:ph idx="1"/>
              </p:nvPr>
            </p:nvSpPr>
            <p:spPr>
              <a:xfrm>
                <a:off x="701221" y="1369219"/>
                <a:ext cx="7886700" cy="3263504"/>
              </a:xfrm>
              <a:blipFill>
                <a:blip r:embed="rId2"/>
                <a:stretch>
                  <a:fillRect l="-927" t="-2804"/>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A9C057AC-EBBD-4791-8342-D67E4B3F0B86}"/>
              </a:ext>
            </a:extLst>
          </p:cNvPr>
          <p:cNvSpPr>
            <a:spLocks noGrp="1"/>
          </p:cNvSpPr>
          <p:nvPr>
            <p:ph type="body" sz="quarter" idx="10"/>
          </p:nvPr>
        </p:nvSpPr>
        <p:spPr/>
        <p:txBody>
          <a:bodyPr/>
          <a:lstStyle/>
          <a:p>
            <a:r>
              <a:rPr lang="en-US" dirty="0"/>
              <a:t>Bayes Classifier</a:t>
            </a:r>
          </a:p>
        </p:txBody>
      </p:sp>
      <p:cxnSp>
        <p:nvCxnSpPr>
          <p:cNvPr id="4" name="Straight Arrow Connector 3">
            <a:extLst>
              <a:ext uri="{FF2B5EF4-FFF2-40B4-BE49-F238E27FC236}">
                <a16:creationId xmlns:a16="http://schemas.microsoft.com/office/drawing/2014/main" id="{9E0E34EA-7E20-4D6D-A442-57D3EF88B333}"/>
              </a:ext>
            </a:extLst>
          </p:cNvPr>
          <p:cNvCxnSpPr>
            <a:cxnSpLocks/>
          </p:cNvCxnSpPr>
          <p:nvPr/>
        </p:nvCxnSpPr>
        <p:spPr>
          <a:xfrm flipH="1" flipV="1">
            <a:off x="4965700" y="2676921"/>
            <a:ext cx="850900" cy="16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6F5A18CD-6646-4905-96D4-C23B1775E90E}"/>
              </a:ext>
            </a:extLst>
          </p:cNvPr>
          <p:cNvSpPr/>
          <p:nvPr/>
        </p:nvSpPr>
        <p:spPr>
          <a:xfrm rot="16200000">
            <a:off x="4685506" y="1404143"/>
            <a:ext cx="366712" cy="2155825"/>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372EDCF-48F8-45AA-B54C-C927BF245697}"/>
              </a:ext>
            </a:extLst>
          </p:cNvPr>
          <p:cNvSpPr txBox="1"/>
          <p:nvPr/>
        </p:nvSpPr>
        <p:spPr>
          <a:xfrm>
            <a:off x="5816600" y="2694960"/>
            <a:ext cx="2155825" cy="954107"/>
          </a:xfrm>
          <a:prstGeom prst="rect">
            <a:avLst/>
          </a:prstGeom>
          <a:noFill/>
        </p:spPr>
        <p:txBody>
          <a:bodyPr wrap="square" rtlCol="0">
            <a:spAutoFit/>
          </a:bodyPr>
          <a:lstStyle/>
          <a:p>
            <a:pPr algn="l"/>
            <a:r>
              <a:rPr lang="en-US" sz="1400" dirty="0">
                <a:solidFill>
                  <a:schemeClr val="bg1"/>
                </a:solidFill>
                <a:latin typeface="+mj-lt"/>
              </a:rPr>
              <a:t>Expected value of the highest probability category (and thus the predicted category) </a:t>
            </a:r>
          </a:p>
        </p:txBody>
      </p:sp>
    </p:spTree>
    <p:extLst>
      <p:ext uri="{BB962C8B-B14F-4D97-AF65-F5344CB8AC3E}">
        <p14:creationId xmlns:p14="http://schemas.microsoft.com/office/powerpoint/2010/main" val="228402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E702-9BF2-4FD7-9E48-8496B813F4F4}"/>
              </a:ext>
            </a:extLst>
          </p:cNvPr>
          <p:cNvSpPr>
            <a:spLocks noGrp="1"/>
          </p:cNvSpPr>
          <p:nvPr>
            <p:ph type="title"/>
          </p:nvPr>
        </p:nvSpPr>
        <p:spPr/>
        <p:txBody>
          <a:bodyPr>
            <a:normAutofit fontScale="90000"/>
          </a:bodyPr>
          <a:lstStyle/>
          <a:p>
            <a:r>
              <a:rPr lang="en-US" dirty="0"/>
              <a:t>Example – Activity Signup</a:t>
            </a:r>
          </a:p>
        </p:txBody>
      </p:sp>
      <p:sp>
        <p:nvSpPr>
          <p:cNvPr id="4" name="Text Placeholder 3">
            <a:extLst>
              <a:ext uri="{FF2B5EF4-FFF2-40B4-BE49-F238E27FC236}">
                <a16:creationId xmlns:a16="http://schemas.microsoft.com/office/drawing/2014/main" id="{BA08F138-6AA6-425D-92E1-0E46406D35CF}"/>
              </a:ext>
            </a:extLst>
          </p:cNvPr>
          <p:cNvSpPr>
            <a:spLocks noGrp="1"/>
          </p:cNvSpPr>
          <p:nvPr>
            <p:ph type="body" sz="quarter" idx="10"/>
          </p:nvPr>
        </p:nvSpPr>
        <p:spPr/>
        <p:txBody>
          <a:bodyPr/>
          <a:lstStyle/>
          <a:p>
            <a:r>
              <a:rPr lang="en-US" dirty="0"/>
              <a:t>Relational Model</a:t>
            </a:r>
          </a:p>
        </p:txBody>
      </p:sp>
      <p:pic>
        <p:nvPicPr>
          <p:cNvPr id="9" name="Picture 8">
            <a:extLst>
              <a:ext uri="{FF2B5EF4-FFF2-40B4-BE49-F238E27FC236}">
                <a16:creationId xmlns:a16="http://schemas.microsoft.com/office/drawing/2014/main" id="{E394C453-B15B-41A6-B3F8-8150762901B9}"/>
              </a:ext>
            </a:extLst>
          </p:cNvPr>
          <p:cNvPicPr>
            <a:picLocks noChangeAspect="1"/>
          </p:cNvPicPr>
          <p:nvPr/>
        </p:nvPicPr>
        <p:blipFill>
          <a:blip r:embed="rId2"/>
          <a:stretch>
            <a:fillRect/>
          </a:stretch>
        </p:blipFill>
        <p:spPr>
          <a:xfrm>
            <a:off x="752621" y="1372427"/>
            <a:ext cx="7638757" cy="3039235"/>
          </a:xfrm>
          <a:prstGeom prst="rect">
            <a:avLst/>
          </a:prstGeom>
        </p:spPr>
      </p:pic>
      <p:sp>
        <p:nvSpPr>
          <p:cNvPr id="10" name="Oval 9">
            <a:extLst>
              <a:ext uri="{FF2B5EF4-FFF2-40B4-BE49-F238E27FC236}">
                <a16:creationId xmlns:a16="http://schemas.microsoft.com/office/drawing/2014/main" id="{E8170401-3642-4FBA-A3C1-9F839FA07DB6}"/>
              </a:ext>
            </a:extLst>
          </p:cNvPr>
          <p:cNvSpPr/>
          <p:nvPr/>
        </p:nvSpPr>
        <p:spPr>
          <a:xfrm>
            <a:off x="2857988" y="1850585"/>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49579E-A9B8-4847-89C1-C707C32797E2}"/>
              </a:ext>
            </a:extLst>
          </p:cNvPr>
          <p:cNvSpPr/>
          <p:nvPr/>
        </p:nvSpPr>
        <p:spPr>
          <a:xfrm>
            <a:off x="4458188" y="2917444"/>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53C306-FA41-4287-81E0-E9D9ED3CE69E}"/>
              </a:ext>
            </a:extLst>
          </p:cNvPr>
          <p:cNvSpPr/>
          <p:nvPr/>
        </p:nvSpPr>
        <p:spPr>
          <a:xfrm>
            <a:off x="6490188" y="2739350"/>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16117B-ADC2-4DBD-AF4F-49555010F819}"/>
              </a:ext>
            </a:extLst>
          </p:cNvPr>
          <p:cNvSpPr/>
          <p:nvPr/>
        </p:nvSpPr>
        <p:spPr>
          <a:xfrm>
            <a:off x="6490188" y="3282819"/>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A4F22B4-00A5-479C-B24B-7BE6C06D7909}"/>
              </a:ext>
            </a:extLst>
          </p:cNvPr>
          <p:cNvSpPr/>
          <p:nvPr/>
        </p:nvSpPr>
        <p:spPr>
          <a:xfrm>
            <a:off x="6515588" y="3818850"/>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B11F9D-FBC4-463D-B48C-50A5B8B360E5}"/>
              </a:ext>
            </a:extLst>
          </p:cNvPr>
          <p:cNvCxnSpPr/>
          <p:nvPr/>
        </p:nvCxnSpPr>
        <p:spPr>
          <a:xfrm>
            <a:off x="3357392" y="2117872"/>
            <a:ext cx="1100796" cy="7995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CDEC480-5A10-4FBA-A4DC-4B2542F5EB2B}"/>
              </a:ext>
            </a:extLst>
          </p:cNvPr>
          <p:cNvSpPr/>
          <p:nvPr/>
        </p:nvSpPr>
        <p:spPr>
          <a:xfrm>
            <a:off x="4974784" y="2917444"/>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40EDC8-49B7-457C-BB8C-DBFA036113FF}"/>
              </a:ext>
            </a:extLst>
          </p:cNvPr>
          <p:cNvSpPr/>
          <p:nvPr/>
        </p:nvSpPr>
        <p:spPr>
          <a:xfrm>
            <a:off x="2769088" y="3282818"/>
            <a:ext cx="499404" cy="2672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0B1619E-C48C-4CBC-8E6F-8356B91049D6}"/>
              </a:ext>
            </a:extLst>
          </p:cNvPr>
          <p:cNvCxnSpPr>
            <a:cxnSpLocks/>
          </p:cNvCxnSpPr>
          <p:nvPr/>
        </p:nvCxnSpPr>
        <p:spPr>
          <a:xfrm flipH="1">
            <a:off x="3268492" y="3196152"/>
            <a:ext cx="1767058" cy="23104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1092184-0A26-4341-9F73-E67F6EC298D9}"/>
              </a:ext>
            </a:extLst>
          </p:cNvPr>
          <p:cNvCxnSpPr>
            <a:cxnSpLocks/>
          </p:cNvCxnSpPr>
          <p:nvPr/>
        </p:nvCxnSpPr>
        <p:spPr>
          <a:xfrm>
            <a:off x="3357392" y="1978518"/>
            <a:ext cx="3132796" cy="8678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16986A0-7E93-42E9-9744-786FCE780223}"/>
              </a:ext>
            </a:extLst>
          </p:cNvPr>
          <p:cNvCxnSpPr>
            <a:cxnSpLocks/>
          </p:cNvCxnSpPr>
          <p:nvPr/>
        </p:nvCxnSpPr>
        <p:spPr>
          <a:xfrm>
            <a:off x="3357392" y="2065242"/>
            <a:ext cx="3252958" cy="12464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DF79D2-05B2-4128-82A5-4CA09DE8A153}"/>
              </a:ext>
            </a:extLst>
          </p:cNvPr>
          <p:cNvCxnSpPr>
            <a:cxnSpLocks/>
          </p:cNvCxnSpPr>
          <p:nvPr/>
        </p:nvCxnSpPr>
        <p:spPr>
          <a:xfrm>
            <a:off x="3357392" y="2106451"/>
            <a:ext cx="3158196" cy="17710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C02035-12A0-45E4-9156-74A91B0B316F}"/>
              </a:ext>
            </a:extLst>
          </p:cNvPr>
          <p:cNvSpPr txBox="1"/>
          <p:nvPr/>
        </p:nvSpPr>
        <p:spPr>
          <a:xfrm>
            <a:off x="752621" y="4520488"/>
            <a:ext cx="7638757" cy="369332"/>
          </a:xfrm>
          <a:prstGeom prst="rect">
            <a:avLst/>
          </a:prstGeom>
          <a:noFill/>
        </p:spPr>
        <p:txBody>
          <a:bodyPr wrap="square" rtlCol="0">
            <a:spAutoFit/>
          </a:bodyPr>
          <a:lstStyle/>
          <a:p>
            <a:pPr algn="ctr"/>
            <a:r>
              <a:rPr lang="en-US" dirty="0">
                <a:solidFill>
                  <a:schemeClr val="bg1"/>
                </a:solidFill>
                <a:latin typeface="+mj-lt"/>
              </a:rPr>
              <a:t>Suppose you want to write a report summarizing the total fees per member?</a:t>
            </a:r>
          </a:p>
        </p:txBody>
      </p:sp>
    </p:spTree>
    <p:extLst>
      <p:ext uri="{BB962C8B-B14F-4D97-AF65-F5344CB8AC3E}">
        <p14:creationId xmlns:p14="http://schemas.microsoft.com/office/powerpoint/2010/main" val="41390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9B47080-1078-46DC-9B62-0452BE331BED}"/>
                  </a:ext>
                </a:extLst>
              </p:cNvPr>
              <p:cNvSpPr>
                <a:spLocks noGrp="1"/>
              </p:cNvSpPr>
              <p:nvPr>
                <p:ph idx="1"/>
              </p:nvPr>
            </p:nvSpPr>
            <p:spPr>
              <a:xfrm>
                <a:off x="701221" y="1369219"/>
                <a:ext cx="7886700" cy="1939132"/>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𝐸𝑟𝑟𝑜𝑟𝑅𝑎𝑡𝑒</m:t>
                      </m:r>
                      <m:r>
                        <a:rPr lang="en-US" b="0" i="1" smtClean="0">
                          <a:latin typeface="Cambria Math" panose="02040503050406030204" pitchFamily="18" charset="0"/>
                        </a:rPr>
                        <m:t>= 1−</m:t>
                      </m:r>
                      <m:r>
                        <a:rPr lang="en-US" b="0" i="1" smtClean="0">
                          <a:latin typeface="Cambria Math" panose="02040503050406030204" pitchFamily="18" charset="0"/>
                        </a:rPr>
                        <m:t>𝐸</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func>
                    </m:oMath>
                  </m:oMathPara>
                </a14:m>
                <a:endParaRPr lang="en-US" dirty="0"/>
              </a:p>
              <a:p>
                <a:pPr marL="0" indent="0" algn="ctr">
                  <a:buNone/>
                </a:pPr>
                <a:endParaRPr lang="en-US" dirty="0"/>
              </a:p>
              <a:p>
                <a:pPr marL="0" indent="0">
                  <a:buNone/>
                </a:pPr>
                <a:r>
                  <a:rPr lang="en-US" dirty="0"/>
                  <a:t>For example, if there are three possible categories with values “High”, “Medium”, or “Low” with the expected probabilities:</a:t>
                </a:r>
              </a:p>
            </p:txBody>
          </p:sp>
        </mc:Choice>
        <mc:Fallback xmlns="">
          <p:sp>
            <p:nvSpPr>
              <p:cNvPr id="6" name="Content Placeholder 5">
                <a:extLst>
                  <a:ext uri="{FF2B5EF4-FFF2-40B4-BE49-F238E27FC236}">
                    <a16:creationId xmlns:a16="http://schemas.microsoft.com/office/drawing/2014/main" id="{49B47080-1078-46DC-9B62-0452BE331BED}"/>
                  </a:ext>
                </a:extLst>
              </p:cNvPr>
              <p:cNvSpPr>
                <a:spLocks noGrp="1" noRot="1" noChangeAspect="1" noMove="1" noResize="1" noEditPoints="1" noAdjustHandles="1" noChangeArrowheads="1" noChangeShapeType="1" noTextEdit="1"/>
              </p:cNvSpPr>
              <p:nvPr>
                <p:ph idx="1"/>
              </p:nvPr>
            </p:nvSpPr>
            <p:spPr>
              <a:xfrm>
                <a:off x="701221" y="1369219"/>
                <a:ext cx="7886700" cy="1939132"/>
              </a:xfrm>
              <a:blipFill>
                <a:blip r:embed="rId2"/>
                <a:stretch>
                  <a:fillRect l="-927" t="-629"/>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A9C057AC-EBBD-4791-8342-D67E4B3F0B86}"/>
              </a:ext>
            </a:extLst>
          </p:cNvPr>
          <p:cNvSpPr>
            <a:spLocks noGrp="1"/>
          </p:cNvSpPr>
          <p:nvPr>
            <p:ph type="body" sz="quarter" idx="10"/>
          </p:nvPr>
        </p:nvSpPr>
        <p:spPr/>
        <p:txBody>
          <a:bodyPr/>
          <a:lstStyle/>
          <a:p>
            <a:r>
              <a:rPr lang="en-US" dirty="0"/>
              <a:t>Bayes Classifier</a:t>
            </a:r>
          </a:p>
        </p:txBody>
      </p:sp>
      <p:graphicFrame>
        <p:nvGraphicFramePr>
          <p:cNvPr id="3" name="Table 4">
            <a:extLst>
              <a:ext uri="{FF2B5EF4-FFF2-40B4-BE49-F238E27FC236}">
                <a16:creationId xmlns:a16="http://schemas.microsoft.com/office/drawing/2014/main" id="{74B6D88F-20F8-4CA2-AFC7-B3B0BA2EA0C6}"/>
              </a:ext>
            </a:extLst>
          </p:cNvPr>
          <p:cNvGraphicFramePr>
            <a:graphicFrameLocks noGrp="1"/>
          </p:cNvGraphicFramePr>
          <p:nvPr>
            <p:extLst>
              <p:ext uri="{D42A27DB-BD31-4B8C-83A1-F6EECF244321}">
                <p14:modId xmlns:p14="http://schemas.microsoft.com/office/powerpoint/2010/main" val="3010704148"/>
              </p:ext>
            </p:extLst>
          </p:nvPr>
        </p:nvGraphicFramePr>
        <p:xfrm>
          <a:off x="1689100" y="3068796"/>
          <a:ext cx="2305050" cy="1483360"/>
        </p:xfrm>
        <a:graphic>
          <a:graphicData uri="http://schemas.openxmlformats.org/drawingml/2006/table">
            <a:tbl>
              <a:tblPr firstRow="1" bandRow="1">
                <a:tableStyleId>{793D81CF-94F2-401A-BA57-92F5A7B2D0C5}</a:tableStyleId>
              </a:tblPr>
              <a:tblGrid>
                <a:gridCol w="920750">
                  <a:extLst>
                    <a:ext uri="{9D8B030D-6E8A-4147-A177-3AD203B41FA5}">
                      <a16:colId xmlns:a16="http://schemas.microsoft.com/office/drawing/2014/main" val="1894299248"/>
                    </a:ext>
                  </a:extLst>
                </a:gridCol>
                <a:gridCol w="1384300">
                  <a:extLst>
                    <a:ext uri="{9D8B030D-6E8A-4147-A177-3AD203B41FA5}">
                      <a16:colId xmlns:a16="http://schemas.microsoft.com/office/drawing/2014/main" val="3496571452"/>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33867109"/>
                  </a:ext>
                </a:extLst>
              </a:tr>
              <a:tr h="370840">
                <a:tc>
                  <a:txBody>
                    <a:bodyPr/>
                    <a:lstStyle/>
                    <a:p>
                      <a:r>
                        <a:rPr lang="en-US" dirty="0"/>
                        <a:t>High</a:t>
                      </a:r>
                    </a:p>
                  </a:txBody>
                  <a:tcPr/>
                </a:tc>
                <a:tc>
                  <a:txBody>
                    <a:bodyPr/>
                    <a:lstStyle/>
                    <a:p>
                      <a:r>
                        <a:rPr lang="en-US" dirty="0"/>
                        <a:t>0.2</a:t>
                      </a:r>
                    </a:p>
                  </a:txBody>
                  <a:tcPr/>
                </a:tc>
                <a:extLst>
                  <a:ext uri="{0D108BD9-81ED-4DB2-BD59-A6C34878D82A}">
                    <a16:rowId xmlns:a16="http://schemas.microsoft.com/office/drawing/2014/main" val="2181584239"/>
                  </a:ext>
                </a:extLst>
              </a:tr>
              <a:tr h="370840">
                <a:tc>
                  <a:txBody>
                    <a:bodyPr/>
                    <a:lstStyle/>
                    <a:p>
                      <a:r>
                        <a:rPr lang="en-US" dirty="0"/>
                        <a:t>Medium</a:t>
                      </a:r>
                    </a:p>
                  </a:txBody>
                  <a:tcPr/>
                </a:tc>
                <a:tc>
                  <a:txBody>
                    <a:bodyPr/>
                    <a:lstStyle/>
                    <a:p>
                      <a:r>
                        <a:rPr lang="en-US" dirty="0"/>
                        <a:t>0.7</a:t>
                      </a:r>
                    </a:p>
                  </a:txBody>
                  <a:tcPr/>
                </a:tc>
                <a:extLst>
                  <a:ext uri="{0D108BD9-81ED-4DB2-BD59-A6C34878D82A}">
                    <a16:rowId xmlns:a16="http://schemas.microsoft.com/office/drawing/2014/main" val="1768079690"/>
                  </a:ext>
                </a:extLst>
              </a:tr>
              <a:tr h="370840">
                <a:tc>
                  <a:txBody>
                    <a:bodyPr/>
                    <a:lstStyle/>
                    <a:p>
                      <a:r>
                        <a:rPr lang="en-US" dirty="0"/>
                        <a:t>Low</a:t>
                      </a:r>
                    </a:p>
                  </a:txBody>
                  <a:tcPr/>
                </a:tc>
                <a:tc>
                  <a:txBody>
                    <a:bodyPr/>
                    <a:lstStyle/>
                    <a:p>
                      <a:r>
                        <a:rPr lang="en-US" dirty="0"/>
                        <a:t>0.1</a:t>
                      </a:r>
                    </a:p>
                  </a:txBody>
                  <a:tcPr/>
                </a:tc>
                <a:extLst>
                  <a:ext uri="{0D108BD9-81ED-4DB2-BD59-A6C34878D82A}">
                    <a16:rowId xmlns:a16="http://schemas.microsoft.com/office/drawing/2014/main" val="1019426725"/>
                  </a:ext>
                </a:extLst>
              </a:tr>
            </a:tbl>
          </a:graphicData>
        </a:graphic>
      </p:graphicFrame>
      <p:sp>
        <p:nvSpPr>
          <p:cNvPr id="5" name="TextBox 4">
            <a:extLst>
              <a:ext uri="{FF2B5EF4-FFF2-40B4-BE49-F238E27FC236}">
                <a16:creationId xmlns:a16="http://schemas.microsoft.com/office/drawing/2014/main" id="{BDADFD57-FA6A-447B-8401-510A29A9A1C6}"/>
              </a:ext>
            </a:extLst>
          </p:cNvPr>
          <p:cNvSpPr txBox="1"/>
          <p:nvPr/>
        </p:nvSpPr>
        <p:spPr>
          <a:xfrm>
            <a:off x="4495800" y="3390900"/>
            <a:ext cx="4092121"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chemeClr val="bg1"/>
                </a:solidFill>
                <a:latin typeface="+mj-lt"/>
              </a:rPr>
              <a:t>Which category would our model predict?</a:t>
            </a:r>
          </a:p>
          <a:p>
            <a:pPr marL="285750" indent="-285750" algn="l">
              <a:buFont typeface="Arial" panose="020B0604020202020204" pitchFamily="34" charset="0"/>
              <a:buChar char="•"/>
            </a:pPr>
            <a:r>
              <a:rPr lang="en-US" sz="1600" dirty="0">
                <a:solidFill>
                  <a:schemeClr val="bg1"/>
                </a:solidFill>
                <a:latin typeface="+mj-lt"/>
              </a:rPr>
              <a:t>What would be the expected error rate?</a:t>
            </a:r>
          </a:p>
        </p:txBody>
      </p:sp>
    </p:spTree>
    <p:extLst>
      <p:ext uri="{BB962C8B-B14F-4D97-AF65-F5344CB8AC3E}">
        <p14:creationId xmlns:p14="http://schemas.microsoft.com/office/powerpoint/2010/main" val="5332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4F4E-C575-4436-9292-A88D0EF2AE4C}"/>
              </a:ext>
            </a:extLst>
          </p:cNvPr>
          <p:cNvSpPr>
            <a:spLocks noGrp="1"/>
          </p:cNvSpPr>
          <p:nvPr>
            <p:ph type="title"/>
          </p:nvPr>
        </p:nvSpPr>
        <p:spPr/>
        <p:txBody>
          <a:bodyPr>
            <a:normAutofit fontScale="90000"/>
          </a:bodyPr>
          <a:lstStyle/>
          <a:p>
            <a:r>
              <a:rPr lang="en-US" dirty="0"/>
              <a:t>Classification Extensions</a:t>
            </a:r>
          </a:p>
        </p:txBody>
      </p:sp>
      <p:sp>
        <p:nvSpPr>
          <p:cNvPr id="4" name="Text Placeholder 3">
            <a:extLst>
              <a:ext uri="{FF2B5EF4-FFF2-40B4-BE49-F238E27FC236}">
                <a16:creationId xmlns:a16="http://schemas.microsoft.com/office/drawing/2014/main" id="{36FCA9CA-D2AF-45F5-A000-1D27B493BEB3}"/>
              </a:ext>
            </a:extLst>
          </p:cNvPr>
          <p:cNvSpPr>
            <a:spLocks noGrp="1"/>
          </p:cNvSpPr>
          <p:nvPr>
            <p:ph type="body" sz="quarter" idx="10"/>
          </p:nvPr>
        </p:nvSpPr>
        <p:spPr/>
        <p:txBody>
          <a:bodyPr/>
          <a:lstStyle/>
          <a:p>
            <a:r>
              <a:rPr lang="en-US" dirty="0"/>
              <a:t>Two-State Bayes Classifier Example</a:t>
            </a:r>
          </a:p>
        </p:txBody>
      </p:sp>
      <p:pic>
        <p:nvPicPr>
          <p:cNvPr id="6" name="Picture 5">
            <a:extLst>
              <a:ext uri="{FF2B5EF4-FFF2-40B4-BE49-F238E27FC236}">
                <a16:creationId xmlns:a16="http://schemas.microsoft.com/office/drawing/2014/main" id="{B30045CF-4719-4AD6-965C-21105F394B3E}"/>
              </a:ext>
            </a:extLst>
          </p:cNvPr>
          <p:cNvPicPr>
            <a:picLocks noChangeAspect="1"/>
          </p:cNvPicPr>
          <p:nvPr/>
        </p:nvPicPr>
        <p:blipFill>
          <a:blip r:embed="rId2"/>
          <a:stretch>
            <a:fillRect/>
          </a:stretch>
        </p:blipFill>
        <p:spPr>
          <a:xfrm>
            <a:off x="2381996" y="1189038"/>
            <a:ext cx="4380008" cy="3578113"/>
          </a:xfrm>
          <a:prstGeom prst="rect">
            <a:avLst/>
          </a:prstGeom>
        </p:spPr>
      </p:pic>
      <p:cxnSp>
        <p:nvCxnSpPr>
          <p:cNvPr id="9" name="Straight Arrow Connector 8">
            <a:extLst>
              <a:ext uri="{FF2B5EF4-FFF2-40B4-BE49-F238E27FC236}">
                <a16:creationId xmlns:a16="http://schemas.microsoft.com/office/drawing/2014/main" id="{14D88C51-78A6-4ED4-8A4E-6145DB2E5877}"/>
              </a:ext>
            </a:extLst>
          </p:cNvPr>
          <p:cNvCxnSpPr>
            <a:cxnSpLocks/>
          </p:cNvCxnSpPr>
          <p:nvPr/>
        </p:nvCxnSpPr>
        <p:spPr>
          <a:xfrm flipH="1" flipV="1">
            <a:off x="5549900" y="1517650"/>
            <a:ext cx="1436315" cy="250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7093CE4-1CEC-4C68-834E-1E99413CF01B}"/>
              </a:ext>
            </a:extLst>
          </p:cNvPr>
          <p:cNvSpPr txBox="1"/>
          <p:nvPr/>
        </p:nvSpPr>
        <p:spPr>
          <a:xfrm>
            <a:off x="6986215" y="1617643"/>
            <a:ext cx="1954585" cy="307777"/>
          </a:xfrm>
          <a:prstGeom prst="rect">
            <a:avLst/>
          </a:prstGeom>
          <a:noFill/>
        </p:spPr>
        <p:txBody>
          <a:bodyPr wrap="square" rtlCol="0">
            <a:spAutoFit/>
          </a:bodyPr>
          <a:lstStyle/>
          <a:p>
            <a:pPr algn="l"/>
            <a:r>
              <a:rPr lang="en-US" sz="1400" dirty="0">
                <a:solidFill>
                  <a:schemeClr val="bg1"/>
                </a:solidFill>
                <a:latin typeface="+mj-lt"/>
              </a:rPr>
              <a:t>Bayes decision boundary</a:t>
            </a:r>
          </a:p>
        </p:txBody>
      </p:sp>
      <p:cxnSp>
        <p:nvCxnSpPr>
          <p:cNvPr id="13" name="Straight Arrow Connector 12">
            <a:extLst>
              <a:ext uri="{FF2B5EF4-FFF2-40B4-BE49-F238E27FC236}">
                <a16:creationId xmlns:a16="http://schemas.microsoft.com/office/drawing/2014/main" id="{4EA7B02E-5116-48D7-93FE-1DFCC5F57A20}"/>
              </a:ext>
            </a:extLst>
          </p:cNvPr>
          <p:cNvCxnSpPr>
            <a:cxnSpLocks/>
            <a:stCxn id="14" idx="3"/>
          </p:cNvCxnSpPr>
          <p:nvPr/>
        </p:nvCxnSpPr>
        <p:spPr>
          <a:xfrm flipV="1">
            <a:off x="2241550" y="2501900"/>
            <a:ext cx="1866900" cy="1199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CFD5D9-1155-4214-B40F-9FE8E5268AA3}"/>
              </a:ext>
            </a:extLst>
          </p:cNvPr>
          <p:cNvSpPr txBox="1"/>
          <p:nvPr/>
        </p:nvSpPr>
        <p:spPr>
          <a:xfrm>
            <a:off x="1079500" y="3440093"/>
            <a:ext cx="1162050" cy="523220"/>
          </a:xfrm>
          <a:prstGeom prst="rect">
            <a:avLst/>
          </a:prstGeom>
          <a:noFill/>
        </p:spPr>
        <p:txBody>
          <a:bodyPr wrap="square" rtlCol="0">
            <a:spAutoFit/>
          </a:bodyPr>
          <a:lstStyle/>
          <a:p>
            <a:pPr algn="l"/>
            <a:r>
              <a:rPr lang="en-US" sz="1400" dirty="0">
                <a:solidFill>
                  <a:schemeClr val="bg1"/>
                </a:solidFill>
                <a:latin typeface="+mj-lt"/>
              </a:rPr>
              <a:t>Misclassified observations</a:t>
            </a:r>
          </a:p>
        </p:txBody>
      </p:sp>
      <p:cxnSp>
        <p:nvCxnSpPr>
          <p:cNvPr id="16" name="Straight Arrow Connector 15">
            <a:extLst>
              <a:ext uri="{FF2B5EF4-FFF2-40B4-BE49-F238E27FC236}">
                <a16:creationId xmlns:a16="http://schemas.microsoft.com/office/drawing/2014/main" id="{DE8FF11D-6CB7-4EB7-AB3A-E653210B0A40}"/>
              </a:ext>
            </a:extLst>
          </p:cNvPr>
          <p:cNvCxnSpPr>
            <a:cxnSpLocks/>
            <a:stCxn id="14" idx="3"/>
          </p:cNvCxnSpPr>
          <p:nvPr/>
        </p:nvCxnSpPr>
        <p:spPr>
          <a:xfrm flipV="1">
            <a:off x="2241550" y="2444750"/>
            <a:ext cx="3009900" cy="125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53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8860-F370-4F70-A5F9-6E79A2C2432F}"/>
              </a:ext>
            </a:extLst>
          </p:cNvPr>
          <p:cNvSpPr>
            <a:spLocks noGrp="1"/>
          </p:cNvSpPr>
          <p:nvPr>
            <p:ph type="title"/>
          </p:nvPr>
        </p:nvSpPr>
        <p:spPr/>
        <p:txBody>
          <a:bodyPr>
            <a:normAutofit fontScale="90000"/>
          </a:bodyPr>
          <a:lstStyle/>
          <a:p>
            <a:r>
              <a:rPr lang="en-US" dirty="0"/>
              <a:t>Classification Extensions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9B47080-1078-46DC-9B62-0452BE331BED}"/>
                  </a:ext>
                </a:extLst>
              </p:cNvPr>
              <p:cNvSpPr>
                <a:spLocks noGrp="1"/>
              </p:cNvSpPr>
              <p:nvPr>
                <p:ph idx="1"/>
              </p:nvPr>
            </p:nvSpPr>
            <p:spPr>
              <a:xfrm>
                <a:off x="701221" y="1369219"/>
                <a:ext cx="7886700" cy="3263504"/>
              </a:xfrm>
            </p:spPr>
            <p:txBody>
              <a:bodyPr/>
              <a:lstStyle/>
              <a:p>
                <a:pPr marL="0" indent="0">
                  <a:buNone/>
                </a:pPr>
                <a:r>
                  <a:rPr lang="en-US" dirty="0"/>
                  <a:t>In reality, we generally don't know the conditional distribution of Y given X so we must estimate it</a:t>
                </a:r>
              </a:p>
              <a:p>
                <a:r>
                  <a:rPr lang="en-US" i="1" dirty="0"/>
                  <a:t>K-nearest neighbors </a:t>
                </a:r>
                <a:r>
                  <a:rPr lang="en-US" dirty="0"/>
                  <a:t>(KNN) classifier is a simple example:</a:t>
                </a:r>
              </a:p>
              <a:p>
                <a:pPr lvl="1"/>
                <a:r>
                  <a:rPr lang="en-US" dirty="0"/>
                  <a:t>Identify the K points in the data closest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(represented as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p>
              <a:p>
                <a:pPr lvl="1"/>
                <a:r>
                  <a:rPr lang="en-US" dirty="0"/>
                  <a:t>Estimate the conditional probability for class </a:t>
                </a:r>
                <a:r>
                  <a:rPr lang="en-US" i="1" dirty="0"/>
                  <a:t>j</a:t>
                </a:r>
                <a:r>
                  <a:rPr lang="en-US" dirty="0"/>
                  <a:t> as the fraction of points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rPr>
                          <m:t>0</m:t>
                        </m:r>
                      </m:sub>
                    </m:sSub>
                  </m:oMath>
                </a14:m>
                <a:r>
                  <a:rPr lang="en-US" dirty="0"/>
                  <a:t> whose response values equal </a:t>
                </a:r>
                <a:r>
                  <a:rPr lang="en-US" i="1" dirty="0"/>
                  <a:t>j</a:t>
                </a:r>
                <a:r>
                  <a:rPr lang="en-US" dirty="0"/>
                  <a:t>:</a:t>
                </a:r>
              </a:p>
              <a:p>
                <a:pPr marL="365760" lvl="2" indent="0" algn="ctr">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𝑗</m:t>
                          </m:r>
                        </m:e>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rPr>
                                <m:t>0</m:t>
                              </m:r>
                            </m:sub>
                          </m:sSub>
                        </m:sub>
                        <m:sup/>
                        <m:e>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oMath>
                  </m:oMathPara>
                </a14:m>
                <a:endParaRPr lang="en-US" dirty="0"/>
              </a:p>
            </p:txBody>
          </p:sp>
        </mc:Choice>
        <mc:Fallback xmlns="">
          <p:sp>
            <p:nvSpPr>
              <p:cNvPr id="6" name="Content Placeholder 5">
                <a:extLst>
                  <a:ext uri="{FF2B5EF4-FFF2-40B4-BE49-F238E27FC236}">
                    <a16:creationId xmlns:a16="http://schemas.microsoft.com/office/drawing/2014/main" id="{49B47080-1078-46DC-9B62-0452BE331BED}"/>
                  </a:ext>
                </a:extLst>
              </p:cNvPr>
              <p:cNvSpPr>
                <a:spLocks noGrp="1" noRot="1" noChangeAspect="1" noMove="1" noResize="1" noEditPoints="1" noAdjustHandles="1" noChangeArrowheads="1" noChangeShapeType="1" noTextEdit="1"/>
              </p:cNvSpPr>
              <p:nvPr>
                <p:ph idx="1"/>
              </p:nvPr>
            </p:nvSpPr>
            <p:spPr>
              <a:xfrm>
                <a:off x="701221" y="1369219"/>
                <a:ext cx="7886700" cy="3263504"/>
              </a:xfrm>
              <a:blipFill>
                <a:blip r:embed="rId2"/>
                <a:stretch>
                  <a:fillRect l="-927" t="-2804" b="-16449"/>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A9C057AC-EBBD-4791-8342-D67E4B3F0B86}"/>
              </a:ext>
            </a:extLst>
          </p:cNvPr>
          <p:cNvSpPr>
            <a:spLocks noGrp="1"/>
          </p:cNvSpPr>
          <p:nvPr>
            <p:ph type="body" sz="quarter" idx="10"/>
          </p:nvPr>
        </p:nvSpPr>
        <p:spPr/>
        <p:txBody>
          <a:bodyPr/>
          <a:lstStyle/>
          <a:p>
            <a:r>
              <a:rPr lang="en-US" dirty="0"/>
              <a:t>K-Nearest Neighbors</a:t>
            </a:r>
          </a:p>
        </p:txBody>
      </p:sp>
    </p:spTree>
    <p:extLst>
      <p:ext uri="{BB962C8B-B14F-4D97-AF65-F5344CB8AC3E}">
        <p14:creationId xmlns:p14="http://schemas.microsoft.com/office/powerpoint/2010/main" val="266104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865F-35CD-4735-81EA-78ECABF91C13}"/>
              </a:ext>
            </a:extLst>
          </p:cNvPr>
          <p:cNvSpPr>
            <a:spLocks noGrp="1"/>
          </p:cNvSpPr>
          <p:nvPr>
            <p:ph type="title"/>
          </p:nvPr>
        </p:nvSpPr>
        <p:spPr/>
        <p:txBody>
          <a:bodyPr>
            <a:normAutofit fontScale="90000"/>
          </a:bodyPr>
          <a:lstStyle/>
          <a:p>
            <a:r>
              <a:rPr lang="en-US" dirty="0"/>
              <a:t>KNN Approach Using K = 3</a:t>
            </a:r>
          </a:p>
        </p:txBody>
      </p:sp>
      <p:sp>
        <p:nvSpPr>
          <p:cNvPr id="3" name="Text Placeholder 2">
            <a:extLst>
              <a:ext uri="{FF2B5EF4-FFF2-40B4-BE49-F238E27FC236}">
                <a16:creationId xmlns:a16="http://schemas.microsoft.com/office/drawing/2014/main" id="{3597463C-D125-4008-8A86-2A0A04D7A67D}"/>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A729ACE0-03EE-4B6D-B859-6BC91648435A}"/>
              </a:ext>
            </a:extLst>
          </p:cNvPr>
          <p:cNvPicPr>
            <a:picLocks noChangeAspect="1"/>
          </p:cNvPicPr>
          <p:nvPr/>
        </p:nvPicPr>
        <p:blipFill>
          <a:blip r:embed="rId2"/>
          <a:stretch>
            <a:fillRect/>
          </a:stretch>
        </p:blipFill>
        <p:spPr>
          <a:xfrm>
            <a:off x="1266553" y="1277052"/>
            <a:ext cx="6610894" cy="3678676"/>
          </a:xfrm>
          <a:prstGeom prst="rect">
            <a:avLst/>
          </a:prstGeom>
        </p:spPr>
      </p:pic>
    </p:spTree>
    <p:extLst>
      <p:ext uri="{BB962C8B-B14F-4D97-AF65-F5344CB8AC3E}">
        <p14:creationId xmlns:p14="http://schemas.microsoft.com/office/powerpoint/2010/main" val="48210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6D5B-530B-4984-A42F-85525FEC8D0B}"/>
              </a:ext>
            </a:extLst>
          </p:cNvPr>
          <p:cNvSpPr>
            <a:spLocks noGrp="1"/>
          </p:cNvSpPr>
          <p:nvPr>
            <p:ph type="title"/>
          </p:nvPr>
        </p:nvSpPr>
        <p:spPr/>
        <p:txBody>
          <a:bodyPr>
            <a:normAutofit fontScale="90000"/>
          </a:bodyPr>
          <a:lstStyle/>
          <a:p>
            <a:r>
              <a:rPr lang="en-US" dirty="0"/>
              <a:t>KNN Approach Using K = 1 and K = 100</a:t>
            </a:r>
          </a:p>
        </p:txBody>
      </p:sp>
      <p:sp>
        <p:nvSpPr>
          <p:cNvPr id="5" name="Text Placeholder 4">
            <a:extLst>
              <a:ext uri="{FF2B5EF4-FFF2-40B4-BE49-F238E27FC236}">
                <a16:creationId xmlns:a16="http://schemas.microsoft.com/office/drawing/2014/main" id="{80DEF9F1-E7C7-4DE3-91E8-D96D17B48FBE}"/>
              </a:ext>
            </a:extLst>
          </p:cNvPr>
          <p:cNvSpPr>
            <a:spLocks noGrp="1"/>
          </p:cNvSpPr>
          <p:nvPr>
            <p:ph type="body" sz="quarter" idx="10"/>
          </p:nvPr>
        </p:nvSpPr>
        <p:spPr/>
        <p:txBody>
          <a:bodyPr/>
          <a:lstStyle/>
          <a:p>
            <a:r>
              <a:rPr lang="en-US" dirty="0"/>
              <a:t>Which is Underfit/Overfit?</a:t>
            </a:r>
          </a:p>
        </p:txBody>
      </p:sp>
      <p:pic>
        <p:nvPicPr>
          <p:cNvPr id="7" name="Picture 6">
            <a:extLst>
              <a:ext uri="{FF2B5EF4-FFF2-40B4-BE49-F238E27FC236}">
                <a16:creationId xmlns:a16="http://schemas.microsoft.com/office/drawing/2014/main" id="{0203E87B-8663-41EC-B77B-994817D9F5A0}"/>
              </a:ext>
            </a:extLst>
          </p:cNvPr>
          <p:cNvPicPr>
            <a:picLocks noChangeAspect="1"/>
          </p:cNvPicPr>
          <p:nvPr/>
        </p:nvPicPr>
        <p:blipFill>
          <a:blip r:embed="rId2"/>
          <a:stretch>
            <a:fillRect/>
          </a:stretch>
        </p:blipFill>
        <p:spPr>
          <a:xfrm>
            <a:off x="1462315" y="1335752"/>
            <a:ext cx="6538686" cy="3644582"/>
          </a:xfrm>
          <a:prstGeom prst="rect">
            <a:avLst/>
          </a:prstGeom>
        </p:spPr>
      </p:pic>
    </p:spTree>
    <p:extLst>
      <p:ext uri="{BB962C8B-B14F-4D97-AF65-F5344CB8AC3E}">
        <p14:creationId xmlns:p14="http://schemas.microsoft.com/office/powerpoint/2010/main" val="313348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57A8-EEB5-4FAE-A24C-9DD5AEBF4205}"/>
              </a:ext>
            </a:extLst>
          </p:cNvPr>
          <p:cNvSpPr>
            <a:spLocks noGrp="1"/>
          </p:cNvSpPr>
          <p:nvPr>
            <p:ph type="title"/>
          </p:nvPr>
        </p:nvSpPr>
        <p:spPr/>
        <p:txBody>
          <a:bodyPr>
            <a:normAutofit fontScale="90000"/>
          </a:bodyPr>
          <a:lstStyle/>
          <a:p>
            <a:r>
              <a:rPr lang="en-US" dirty="0"/>
              <a:t>KNN Error Rates Example</a:t>
            </a:r>
          </a:p>
        </p:txBody>
      </p:sp>
      <p:pic>
        <p:nvPicPr>
          <p:cNvPr id="5" name="Picture 4">
            <a:extLst>
              <a:ext uri="{FF2B5EF4-FFF2-40B4-BE49-F238E27FC236}">
                <a16:creationId xmlns:a16="http://schemas.microsoft.com/office/drawing/2014/main" id="{381B780C-7992-4C1F-B91A-8E9AFFEE5AA9}"/>
              </a:ext>
            </a:extLst>
          </p:cNvPr>
          <p:cNvPicPr>
            <a:picLocks noChangeAspect="1"/>
          </p:cNvPicPr>
          <p:nvPr/>
        </p:nvPicPr>
        <p:blipFill>
          <a:blip r:embed="rId2"/>
          <a:stretch>
            <a:fillRect/>
          </a:stretch>
        </p:blipFill>
        <p:spPr>
          <a:xfrm>
            <a:off x="721710" y="731044"/>
            <a:ext cx="5597944" cy="4298668"/>
          </a:xfrm>
          <a:prstGeom prst="rect">
            <a:avLst/>
          </a:prstGeom>
        </p:spPr>
      </p:pic>
      <p:sp>
        <p:nvSpPr>
          <p:cNvPr id="6" name="TextBox 5">
            <a:extLst>
              <a:ext uri="{FF2B5EF4-FFF2-40B4-BE49-F238E27FC236}">
                <a16:creationId xmlns:a16="http://schemas.microsoft.com/office/drawing/2014/main" id="{35FC3520-CD41-4EF3-B51B-5E81CD26AD8C}"/>
              </a:ext>
            </a:extLst>
          </p:cNvPr>
          <p:cNvSpPr txBox="1"/>
          <p:nvPr/>
        </p:nvSpPr>
        <p:spPr>
          <a:xfrm>
            <a:off x="6482080" y="778933"/>
            <a:ext cx="2377440" cy="2031325"/>
          </a:xfrm>
          <a:prstGeom prst="rect">
            <a:avLst/>
          </a:prstGeom>
          <a:noFill/>
        </p:spPr>
        <p:txBody>
          <a:bodyPr wrap="square" rtlCol="0">
            <a:spAutoFit/>
          </a:bodyPr>
          <a:lstStyle/>
          <a:p>
            <a:pPr algn="l"/>
            <a:r>
              <a:rPr lang="en-US" dirty="0">
                <a:solidFill>
                  <a:schemeClr val="bg1"/>
                </a:solidFill>
                <a:latin typeface="+mj-lt"/>
              </a:rPr>
              <a:t>Like the continuous case with MSE, we see a "U-shaped curve" with the test data when a large value for K is selected causing overfitting</a:t>
            </a:r>
          </a:p>
        </p:txBody>
      </p:sp>
    </p:spTree>
    <p:extLst>
      <p:ext uri="{BB962C8B-B14F-4D97-AF65-F5344CB8AC3E}">
        <p14:creationId xmlns:p14="http://schemas.microsoft.com/office/powerpoint/2010/main" val="732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D1A8-3814-43A0-A5D3-7EEC664B0773}"/>
              </a:ext>
            </a:extLst>
          </p:cNvPr>
          <p:cNvSpPr>
            <a:spLocks noGrp="1"/>
          </p:cNvSpPr>
          <p:nvPr>
            <p:ph type="title"/>
          </p:nvPr>
        </p:nvSpPr>
        <p:spPr/>
        <p:txBody>
          <a:bodyPr>
            <a:normAutofit fontScale="90000"/>
          </a:bodyPr>
          <a:lstStyle/>
          <a:p>
            <a:r>
              <a:rPr lang="en-US" dirty="0"/>
              <a:t>Summary and Looking Ahead</a:t>
            </a:r>
          </a:p>
        </p:txBody>
      </p:sp>
      <p:sp>
        <p:nvSpPr>
          <p:cNvPr id="3" name="Content Placeholder 2">
            <a:extLst>
              <a:ext uri="{FF2B5EF4-FFF2-40B4-BE49-F238E27FC236}">
                <a16:creationId xmlns:a16="http://schemas.microsoft.com/office/drawing/2014/main" id="{9C416BB0-B56F-46E8-9A75-13D44725392C}"/>
              </a:ext>
            </a:extLst>
          </p:cNvPr>
          <p:cNvSpPr>
            <a:spLocks noGrp="1"/>
          </p:cNvSpPr>
          <p:nvPr>
            <p:ph idx="1"/>
          </p:nvPr>
        </p:nvSpPr>
        <p:spPr/>
        <p:txBody>
          <a:bodyPr/>
          <a:lstStyle/>
          <a:p>
            <a:r>
              <a:rPr lang="en-US" dirty="0"/>
              <a:t>It is important to understand the ideas behind the various techniques, in order to know how and when to use them.</a:t>
            </a:r>
          </a:p>
          <a:p>
            <a:pPr lvl="1"/>
            <a:r>
              <a:rPr lang="en-US" i="1" dirty="0"/>
              <a:t>Statistical learning should not be viewed as a series of black boxes</a:t>
            </a:r>
          </a:p>
          <a:p>
            <a:r>
              <a:rPr lang="en-US" dirty="0"/>
              <a:t>It is important to be able to accurately assess the performance of a technique</a:t>
            </a:r>
          </a:p>
          <a:p>
            <a:r>
              <a:rPr lang="en-US" dirty="0"/>
              <a:t>We will start with the simpler techniques in order to be able to then understand the more sophisticated ones</a:t>
            </a:r>
          </a:p>
        </p:txBody>
      </p:sp>
      <p:sp>
        <p:nvSpPr>
          <p:cNvPr id="4" name="Text Placeholder 3">
            <a:extLst>
              <a:ext uri="{FF2B5EF4-FFF2-40B4-BE49-F238E27FC236}">
                <a16:creationId xmlns:a16="http://schemas.microsoft.com/office/drawing/2014/main" id="{00477673-2DD3-4B9A-AA8F-46494C09B616}"/>
              </a:ext>
            </a:extLst>
          </p:cNvPr>
          <p:cNvSpPr>
            <a:spLocks noGrp="1"/>
          </p:cNvSpPr>
          <p:nvPr>
            <p:ph type="body" sz="quarter" idx="10"/>
          </p:nvPr>
        </p:nvSpPr>
        <p:spPr/>
        <p:txBody>
          <a:bodyPr/>
          <a:lstStyle/>
          <a:p>
            <a:r>
              <a:rPr lang="en-US" dirty="0"/>
              <a:t>Philosophy</a:t>
            </a:r>
          </a:p>
        </p:txBody>
      </p:sp>
    </p:spTree>
    <p:extLst>
      <p:ext uri="{BB962C8B-B14F-4D97-AF65-F5344CB8AC3E}">
        <p14:creationId xmlns:p14="http://schemas.microsoft.com/office/powerpoint/2010/main" val="360788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E702-9BF2-4FD7-9E48-8496B813F4F4}"/>
              </a:ext>
            </a:extLst>
          </p:cNvPr>
          <p:cNvSpPr>
            <a:spLocks noGrp="1"/>
          </p:cNvSpPr>
          <p:nvPr>
            <p:ph type="title"/>
          </p:nvPr>
        </p:nvSpPr>
        <p:spPr/>
        <p:txBody>
          <a:bodyPr>
            <a:normAutofit fontScale="90000"/>
          </a:bodyPr>
          <a:lstStyle/>
          <a:p>
            <a:r>
              <a:rPr lang="en-US" dirty="0"/>
              <a:t>Example – Activity Signup</a:t>
            </a:r>
          </a:p>
        </p:txBody>
      </p:sp>
      <p:sp>
        <p:nvSpPr>
          <p:cNvPr id="4" name="Text Placeholder 3">
            <a:extLst>
              <a:ext uri="{FF2B5EF4-FFF2-40B4-BE49-F238E27FC236}">
                <a16:creationId xmlns:a16="http://schemas.microsoft.com/office/drawing/2014/main" id="{BA08F138-6AA6-425D-92E1-0E46406D35CF}"/>
              </a:ext>
            </a:extLst>
          </p:cNvPr>
          <p:cNvSpPr>
            <a:spLocks noGrp="1"/>
          </p:cNvSpPr>
          <p:nvPr>
            <p:ph type="body" sz="quarter" idx="10"/>
          </p:nvPr>
        </p:nvSpPr>
        <p:spPr/>
        <p:txBody>
          <a:bodyPr/>
          <a:lstStyle/>
          <a:p>
            <a:r>
              <a:rPr lang="en-US" dirty="0"/>
              <a:t>Relational Model vs Dimensional Model</a:t>
            </a:r>
          </a:p>
        </p:txBody>
      </p:sp>
      <p:pic>
        <p:nvPicPr>
          <p:cNvPr id="20" name="Picture 19">
            <a:extLst>
              <a:ext uri="{FF2B5EF4-FFF2-40B4-BE49-F238E27FC236}">
                <a16:creationId xmlns:a16="http://schemas.microsoft.com/office/drawing/2014/main" id="{7A29F10D-F72A-4856-B232-A187F143E82A}"/>
              </a:ext>
            </a:extLst>
          </p:cNvPr>
          <p:cNvPicPr>
            <a:picLocks noChangeAspect="1"/>
          </p:cNvPicPr>
          <p:nvPr/>
        </p:nvPicPr>
        <p:blipFill>
          <a:blip r:embed="rId2"/>
          <a:stretch>
            <a:fillRect/>
          </a:stretch>
        </p:blipFill>
        <p:spPr>
          <a:xfrm>
            <a:off x="143022" y="1513817"/>
            <a:ext cx="5317978" cy="2115866"/>
          </a:xfrm>
          <a:prstGeom prst="rect">
            <a:avLst/>
          </a:prstGeom>
        </p:spPr>
      </p:pic>
      <p:pic>
        <p:nvPicPr>
          <p:cNvPr id="21" name="Picture 20">
            <a:extLst>
              <a:ext uri="{FF2B5EF4-FFF2-40B4-BE49-F238E27FC236}">
                <a16:creationId xmlns:a16="http://schemas.microsoft.com/office/drawing/2014/main" id="{76FBCD8F-29C8-4DAE-ADD2-260DB27F653E}"/>
              </a:ext>
            </a:extLst>
          </p:cNvPr>
          <p:cNvPicPr>
            <a:picLocks noChangeAspect="1"/>
          </p:cNvPicPr>
          <p:nvPr/>
        </p:nvPicPr>
        <p:blipFill>
          <a:blip r:embed="rId3"/>
          <a:stretch>
            <a:fillRect/>
          </a:stretch>
        </p:blipFill>
        <p:spPr>
          <a:xfrm>
            <a:off x="5972654" y="1513817"/>
            <a:ext cx="2799724" cy="3136106"/>
          </a:xfrm>
          <a:prstGeom prst="rect">
            <a:avLst/>
          </a:prstGeom>
        </p:spPr>
      </p:pic>
      <p:sp>
        <p:nvSpPr>
          <p:cNvPr id="3" name="TextBox 2">
            <a:extLst>
              <a:ext uri="{FF2B5EF4-FFF2-40B4-BE49-F238E27FC236}">
                <a16:creationId xmlns:a16="http://schemas.microsoft.com/office/drawing/2014/main" id="{FEC58959-1161-406B-B0FF-CD3D27F75121}"/>
              </a:ext>
            </a:extLst>
          </p:cNvPr>
          <p:cNvSpPr txBox="1"/>
          <p:nvPr/>
        </p:nvSpPr>
        <p:spPr>
          <a:xfrm>
            <a:off x="143022" y="1189038"/>
            <a:ext cx="5317978" cy="369332"/>
          </a:xfrm>
          <a:prstGeom prst="rect">
            <a:avLst/>
          </a:prstGeom>
          <a:noFill/>
        </p:spPr>
        <p:txBody>
          <a:bodyPr wrap="square" rtlCol="0">
            <a:spAutoFit/>
          </a:bodyPr>
          <a:lstStyle/>
          <a:p>
            <a:pPr algn="ctr"/>
            <a:r>
              <a:rPr lang="en-US" dirty="0">
                <a:solidFill>
                  <a:schemeClr val="bg1"/>
                </a:solidFill>
                <a:latin typeface="+mj-lt"/>
              </a:rPr>
              <a:t>Relational Model</a:t>
            </a:r>
          </a:p>
        </p:txBody>
      </p:sp>
      <p:sp>
        <p:nvSpPr>
          <p:cNvPr id="22" name="TextBox 21">
            <a:extLst>
              <a:ext uri="{FF2B5EF4-FFF2-40B4-BE49-F238E27FC236}">
                <a16:creationId xmlns:a16="http://schemas.microsoft.com/office/drawing/2014/main" id="{912B92AB-3DC2-4BEA-AD87-86B1FB981874}"/>
              </a:ext>
            </a:extLst>
          </p:cNvPr>
          <p:cNvSpPr txBox="1"/>
          <p:nvPr/>
        </p:nvSpPr>
        <p:spPr>
          <a:xfrm>
            <a:off x="5972654" y="1176235"/>
            <a:ext cx="2790346" cy="369332"/>
          </a:xfrm>
          <a:prstGeom prst="rect">
            <a:avLst/>
          </a:prstGeom>
          <a:noFill/>
        </p:spPr>
        <p:txBody>
          <a:bodyPr wrap="square" rtlCol="0">
            <a:spAutoFit/>
          </a:bodyPr>
          <a:lstStyle/>
          <a:p>
            <a:pPr algn="ctr"/>
            <a:r>
              <a:rPr lang="en-US" dirty="0">
                <a:solidFill>
                  <a:schemeClr val="bg1"/>
                </a:solidFill>
                <a:latin typeface="+mj-lt"/>
              </a:rPr>
              <a:t>Dimensional Model</a:t>
            </a:r>
          </a:p>
        </p:txBody>
      </p:sp>
      <p:sp>
        <p:nvSpPr>
          <p:cNvPr id="24" name="Oval 23">
            <a:extLst>
              <a:ext uri="{FF2B5EF4-FFF2-40B4-BE49-F238E27FC236}">
                <a16:creationId xmlns:a16="http://schemas.microsoft.com/office/drawing/2014/main" id="{D366EBB4-53EE-40F6-949A-2A572913DAAB}"/>
              </a:ext>
            </a:extLst>
          </p:cNvPr>
          <p:cNvSpPr/>
          <p:nvPr/>
        </p:nvSpPr>
        <p:spPr>
          <a:xfrm>
            <a:off x="8426938" y="2114419"/>
            <a:ext cx="336062" cy="4573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14DF09F-C179-442D-89A7-5F5272734167}"/>
              </a:ext>
            </a:extLst>
          </p:cNvPr>
          <p:cNvCxnSpPr>
            <a:cxnSpLocks/>
          </p:cNvCxnSpPr>
          <p:nvPr/>
        </p:nvCxnSpPr>
        <p:spPr>
          <a:xfrm flipV="1">
            <a:off x="4572000" y="2501900"/>
            <a:ext cx="3854938" cy="14405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27C5238-2843-4906-8CF5-0890554027C7}"/>
              </a:ext>
            </a:extLst>
          </p:cNvPr>
          <p:cNvSpPr txBox="1"/>
          <p:nvPr/>
        </p:nvSpPr>
        <p:spPr>
          <a:xfrm>
            <a:off x="2044700" y="3853353"/>
            <a:ext cx="2965450" cy="1077218"/>
          </a:xfrm>
          <a:prstGeom prst="rect">
            <a:avLst/>
          </a:prstGeom>
          <a:noFill/>
        </p:spPr>
        <p:txBody>
          <a:bodyPr wrap="square" rtlCol="0">
            <a:spAutoFit/>
          </a:bodyPr>
          <a:lstStyle/>
          <a:p>
            <a:pPr algn="l"/>
            <a:r>
              <a:rPr lang="en-US" sz="1600" dirty="0">
                <a:solidFill>
                  <a:schemeClr val="bg1"/>
                </a:solidFill>
                <a:latin typeface="+mj-lt"/>
              </a:rPr>
              <a:t>Same data appears multiple times, using excess space and, more importantly, raising the possibility of inconsistent entries</a:t>
            </a:r>
          </a:p>
        </p:txBody>
      </p:sp>
    </p:spTree>
    <p:extLst>
      <p:ext uri="{BB962C8B-B14F-4D97-AF65-F5344CB8AC3E}">
        <p14:creationId xmlns:p14="http://schemas.microsoft.com/office/powerpoint/2010/main" val="269321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DC9-C94C-4B36-8598-74692FB8C606}"/>
              </a:ext>
            </a:extLst>
          </p:cNvPr>
          <p:cNvSpPr>
            <a:spLocks noGrp="1"/>
          </p:cNvSpPr>
          <p:nvPr>
            <p:ph type="title"/>
          </p:nvPr>
        </p:nvSpPr>
        <p:spPr/>
        <p:txBody>
          <a:bodyPr>
            <a:normAutofit fontScale="90000"/>
          </a:bodyPr>
          <a:lstStyle/>
          <a:p>
            <a:r>
              <a:rPr lang="en-US" dirty="0"/>
              <a:t>Example – Activity Signup</a:t>
            </a:r>
          </a:p>
        </p:txBody>
      </p:sp>
      <p:sp>
        <p:nvSpPr>
          <p:cNvPr id="3" name="Text Placeholder 2">
            <a:extLst>
              <a:ext uri="{FF2B5EF4-FFF2-40B4-BE49-F238E27FC236}">
                <a16:creationId xmlns:a16="http://schemas.microsoft.com/office/drawing/2014/main" id="{50C7EBA8-55CA-4450-A141-CE7EC1DF1205}"/>
              </a:ext>
            </a:extLst>
          </p:cNvPr>
          <p:cNvSpPr>
            <a:spLocks noGrp="1"/>
          </p:cNvSpPr>
          <p:nvPr>
            <p:ph type="body" sz="quarter" idx="10"/>
          </p:nvPr>
        </p:nvSpPr>
        <p:spPr/>
        <p:txBody>
          <a:bodyPr/>
          <a:lstStyle/>
          <a:p>
            <a:r>
              <a:rPr lang="en-US" dirty="0"/>
              <a:t>Dimensional Model</a:t>
            </a:r>
          </a:p>
        </p:txBody>
      </p:sp>
      <p:pic>
        <p:nvPicPr>
          <p:cNvPr id="4" name="Picture 3">
            <a:extLst>
              <a:ext uri="{FF2B5EF4-FFF2-40B4-BE49-F238E27FC236}">
                <a16:creationId xmlns:a16="http://schemas.microsoft.com/office/drawing/2014/main" id="{ABA3F93D-DE66-4438-B93E-EEC8FE2192F2}"/>
              </a:ext>
            </a:extLst>
          </p:cNvPr>
          <p:cNvPicPr>
            <a:picLocks noChangeAspect="1"/>
          </p:cNvPicPr>
          <p:nvPr/>
        </p:nvPicPr>
        <p:blipFill>
          <a:blip r:embed="rId2"/>
          <a:stretch>
            <a:fillRect/>
          </a:stretch>
        </p:blipFill>
        <p:spPr>
          <a:xfrm>
            <a:off x="1163212" y="1196511"/>
            <a:ext cx="3279160" cy="3673145"/>
          </a:xfrm>
          <a:prstGeom prst="rect">
            <a:avLst/>
          </a:prstGeom>
        </p:spPr>
      </p:pic>
      <p:sp>
        <p:nvSpPr>
          <p:cNvPr id="5" name="TextBox 4">
            <a:extLst>
              <a:ext uri="{FF2B5EF4-FFF2-40B4-BE49-F238E27FC236}">
                <a16:creationId xmlns:a16="http://schemas.microsoft.com/office/drawing/2014/main" id="{CD5EC64A-7C14-4980-A2E0-281D641EC5CA}"/>
              </a:ext>
            </a:extLst>
          </p:cNvPr>
          <p:cNvSpPr txBox="1"/>
          <p:nvPr/>
        </p:nvSpPr>
        <p:spPr>
          <a:xfrm>
            <a:off x="5076652" y="1185698"/>
            <a:ext cx="3760109" cy="1200329"/>
          </a:xfrm>
          <a:prstGeom prst="rect">
            <a:avLst/>
          </a:prstGeom>
          <a:noFill/>
        </p:spPr>
        <p:txBody>
          <a:bodyPr wrap="square" rtlCol="0">
            <a:spAutoFit/>
          </a:bodyPr>
          <a:lstStyle/>
          <a:p>
            <a:pPr algn="l"/>
            <a:r>
              <a:rPr lang="en-US" dirty="0">
                <a:solidFill>
                  <a:schemeClr val="bg1"/>
                </a:solidFill>
                <a:latin typeface="+mj-lt"/>
              </a:rPr>
              <a:t>Now, to write a report summarizing total cost per member is a simple matter of applying filters, for example, with an Excel pivot table:</a:t>
            </a:r>
          </a:p>
        </p:txBody>
      </p:sp>
      <p:pic>
        <p:nvPicPr>
          <p:cNvPr id="7" name="Picture 6">
            <a:extLst>
              <a:ext uri="{FF2B5EF4-FFF2-40B4-BE49-F238E27FC236}">
                <a16:creationId xmlns:a16="http://schemas.microsoft.com/office/drawing/2014/main" id="{F940335E-F108-43E4-A4D7-8A153A9FCFCE}"/>
              </a:ext>
            </a:extLst>
          </p:cNvPr>
          <p:cNvPicPr>
            <a:picLocks noChangeAspect="1"/>
          </p:cNvPicPr>
          <p:nvPr/>
        </p:nvPicPr>
        <p:blipFill>
          <a:blip r:embed="rId3"/>
          <a:stretch>
            <a:fillRect/>
          </a:stretch>
        </p:blipFill>
        <p:spPr>
          <a:xfrm>
            <a:off x="5780725" y="2632710"/>
            <a:ext cx="2200063" cy="1571474"/>
          </a:xfrm>
          <a:prstGeom prst="rect">
            <a:avLst/>
          </a:prstGeom>
        </p:spPr>
      </p:pic>
    </p:spTree>
    <p:extLst>
      <p:ext uri="{BB962C8B-B14F-4D97-AF65-F5344CB8AC3E}">
        <p14:creationId xmlns:p14="http://schemas.microsoft.com/office/powerpoint/2010/main" val="20970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DC9-C94C-4B36-8598-74692FB8C606}"/>
              </a:ext>
            </a:extLst>
          </p:cNvPr>
          <p:cNvSpPr>
            <a:spLocks noGrp="1"/>
          </p:cNvSpPr>
          <p:nvPr>
            <p:ph type="title"/>
          </p:nvPr>
        </p:nvSpPr>
        <p:spPr/>
        <p:txBody>
          <a:bodyPr>
            <a:normAutofit fontScale="90000"/>
          </a:bodyPr>
          <a:lstStyle/>
          <a:p>
            <a:r>
              <a:rPr lang="en-US" dirty="0"/>
              <a:t>Example – Activity Signup</a:t>
            </a:r>
          </a:p>
        </p:txBody>
      </p:sp>
      <p:sp>
        <p:nvSpPr>
          <p:cNvPr id="3" name="Text Placeholder 2">
            <a:extLst>
              <a:ext uri="{FF2B5EF4-FFF2-40B4-BE49-F238E27FC236}">
                <a16:creationId xmlns:a16="http://schemas.microsoft.com/office/drawing/2014/main" id="{50C7EBA8-55CA-4450-A141-CE7EC1DF1205}"/>
              </a:ext>
            </a:extLst>
          </p:cNvPr>
          <p:cNvSpPr>
            <a:spLocks noGrp="1"/>
          </p:cNvSpPr>
          <p:nvPr>
            <p:ph type="body" sz="quarter" idx="10"/>
          </p:nvPr>
        </p:nvSpPr>
        <p:spPr/>
        <p:txBody>
          <a:bodyPr/>
          <a:lstStyle/>
          <a:p>
            <a:r>
              <a:rPr lang="en-US" dirty="0"/>
              <a:t>Dimensional Model</a:t>
            </a:r>
          </a:p>
        </p:txBody>
      </p:sp>
      <p:pic>
        <p:nvPicPr>
          <p:cNvPr id="4" name="Picture 3">
            <a:extLst>
              <a:ext uri="{FF2B5EF4-FFF2-40B4-BE49-F238E27FC236}">
                <a16:creationId xmlns:a16="http://schemas.microsoft.com/office/drawing/2014/main" id="{ABA3F93D-DE66-4438-B93E-EEC8FE2192F2}"/>
              </a:ext>
            </a:extLst>
          </p:cNvPr>
          <p:cNvPicPr>
            <a:picLocks noChangeAspect="1"/>
          </p:cNvPicPr>
          <p:nvPr/>
        </p:nvPicPr>
        <p:blipFill>
          <a:blip r:embed="rId2"/>
          <a:stretch>
            <a:fillRect/>
          </a:stretch>
        </p:blipFill>
        <p:spPr>
          <a:xfrm>
            <a:off x="307239" y="1196511"/>
            <a:ext cx="3279160" cy="3673145"/>
          </a:xfrm>
          <a:prstGeom prst="rect">
            <a:avLst/>
          </a:prstGeom>
        </p:spPr>
      </p:pic>
      <p:sp>
        <p:nvSpPr>
          <p:cNvPr id="5" name="TextBox 4">
            <a:extLst>
              <a:ext uri="{FF2B5EF4-FFF2-40B4-BE49-F238E27FC236}">
                <a16:creationId xmlns:a16="http://schemas.microsoft.com/office/drawing/2014/main" id="{CD5EC64A-7C14-4980-A2E0-281D641EC5CA}"/>
              </a:ext>
            </a:extLst>
          </p:cNvPr>
          <p:cNvSpPr txBox="1"/>
          <p:nvPr/>
        </p:nvSpPr>
        <p:spPr>
          <a:xfrm>
            <a:off x="4294023" y="1134491"/>
            <a:ext cx="4359859" cy="369332"/>
          </a:xfrm>
          <a:prstGeom prst="rect">
            <a:avLst/>
          </a:prstGeom>
          <a:noFill/>
        </p:spPr>
        <p:txBody>
          <a:bodyPr wrap="square" rtlCol="0">
            <a:spAutoFit/>
          </a:bodyPr>
          <a:lstStyle/>
          <a:p>
            <a:pPr algn="l"/>
            <a:r>
              <a:rPr lang="en-US" dirty="0">
                <a:solidFill>
                  <a:schemeClr val="bg1"/>
                </a:solidFill>
                <a:latin typeface="+mj-lt"/>
              </a:rPr>
              <a:t>Or many other types of reports and analyses:</a:t>
            </a:r>
          </a:p>
        </p:txBody>
      </p:sp>
      <p:pic>
        <p:nvPicPr>
          <p:cNvPr id="10" name="Picture 9">
            <a:extLst>
              <a:ext uri="{FF2B5EF4-FFF2-40B4-BE49-F238E27FC236}">
                <a16:creationId xmlns:a16="http://schemas.microsoft.com/office/drawing/2014/main" id="{F0BF1043-A460-429D-9253-D4107F22B605}"/>
              </a:ext>
            </a:extLst>
          </p:cNvPr>
          <p:cNvPicPr>
            <a:picLocks noChangeAspect="1"/>
          </p:cNvPicPr>
          <p:nvPr/>
        </p:nvPicPr>
        <p:blipFill>
          <a:blip r:embed="rId3"/>
          <a:stretch>
            <a:fillRect/>
          </a:stretch>
        </p:blipFill>
        <p:spPr>
          <a:xfrm>
            <a:off x="4453127" y="3024204"/>
            <a:ext cx="2913282" cy="1771316"/>
          </a:xfrm>
          <a:prstGeom prst="rect">
            <a:avLst/>
          </a:prstGeom>
        </p:spPr>
      </p:pic>
      <p:pic>
        <p:nvPicPr>
          <p:cNvPr id="7" name="Picture 6">
            <a:extLst>
              <a:ext uri="{FF2B5EF4-FFF2-40B4-BE49-F238E27FC236}">
                <a16:creationId xmlns:a16="http://schemas.microsoft.com/office/drawing/2014/main" id="{150A181E-01BE-4EB5-A6C6-AC4B84D4DEA7}"/>
              </a:ext>
            </a:extLst>
          </p:cNvPr>
          <p:cNvPicPr>
            <a:picLocks noChangeAspect="1"/>
          </p:cNvPicPr>
          <p:nvPr/>
        </p:nvPicPr>
        <p:blipFill>
          <a:blip r:embed="rId4"/>
          <a:stretch>
            <a:fillRect/>
          </a:stretch>
        </p:blipFill>
        <p:spPr>
          <a:xfrm>
            <a:off x="4453127" y="1591691"/>
            <a:ext cx="2884224" cy="1226016"/>
          </a:xfrm>
          <a:prstGeom prst="rect">
            <a:avLst/>
          </a:prstGeom>
        </p:spPr>
      </p:pic>
    </p:spTree>
    <p:extLst>
      <p:ext uri="{BB962C8B-B14F-4D97-AF65-F5344CB8AC3E}">
        <p14:creationId xmlns:p14="http://schemas.microsoft.com/office/powerpoint/2010/main" val="213996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510ACF-7BFF-4412-B5C7-BC0005EE1FBC}"/>
              </a:ext>
            </a:extLst>
          </p:cNvPr>
          <p:cNvSpPr>
            <a:spLocks noGrp="1"/>
          </p:cNvSpPr>
          <p:nvPr>
            <p:ph type="title"/>
          </p:nvPr>
        </p:nvSpPr>
        <p:spPr/>
        <p:txBody>
          <a:bodyPr>
            <a:normAutofit fontScale="90000"/>
          </a:bodyPr>
          <a:lstStyle/>
          <a:p>
            <a:r>
              <a:rPr lang="en-US" dirty="0"/>
              <a:t>Data De-Normalization Overview</a:t>
            </a:r>
          </a:p>
        </p:txBody>
      </p:sp>
      <p:sp>
        <p:nvSpPr>
          <p:cNvPr id="119" name="Rectangle: Rounded Corners 118">
            <a:extLst>
              <a:ext uri="{FF2B5EF4-FFF2-40B4-BE49-F238E27FC236}">
                <a16:creationId xmlns:a16="http://schemas.microsoft.com/office/drawing/2014/main" id="{28E9FBC4-A59F-4511-8DC3-FCD63FBB3A6D}"/>
              </a:ext>
            </a:extLst>
          </p:cNvPr>
          <p:cNvSpPr/>
          <p:nvPr/>
        </p:nvSpPr>
        <p:spPr>
          <a:xfrm>
            <a:off x="558801" y="925878"/>
            <a:ext cx="7886699" cy="3880278"/>
          </a:xfrm>
          <a:prstGeom prst="roundRect">
            <a:avLst>
              <a:gd name="adj" fmla="val 8453"/>
            </a:avLst>
          </a:prstGeom>
          <a:solidFill>
            <a:schemeClr val="tx1">
              <a:lumMod val="10000"/>
              <a:lumOff val="90000"/>
            </a:scheme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81" name="Picture 180">
            <a:extLst>
              <a:ext uri="{FF2B5EF4-FFF2-40B4-BE49-F238E27FC236}">
                <a16:creationId xmlns:a16="http://schemas.microsoft.com/office/drawing/2014/main" id="{7BF65170-B12C-4F9D-A7BB-E9D9AEC9E9D3}"/>
              </a:ext>
            </a:extLst>
          </p:cNvPr>
          <p:cNvPicPr>
            <a:picLocks noChangeAspect="1"/>
          </p:cNvPicPr>
          <p:nvPr/>
        </p:nvPicPr>
        <p:blipFill>
          <a:blip r:embed="rId2"/>
          <a:stretch>
            <a:fillRect/>
          </a:stretch>
        </p:blipFill>
        <p:spPr>
          <a:xfrm>
            <a:off x="1639257" y="1099085"/>
            <a:ext cx="5485443" cy="3661591"/>
          </a:xfrm>
          <a:prstGeom prst="rect">
            <a:avLst/>
          </a:prstGeom>
        </p:spPr>
      </p:pic>
    </p:spTree>
    <p:extLst>
      <p:ext uri="{BB962C8B-B14F-4D97-AF65-F5344CB8AC3E}">
        <p14:creationId xmlns:p14="http://schemas.microsoft.com/office/powerpoint/2010/main" val="1612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6DF8-2242-4555-85DA-4EE9FCEF5811}"/>
              </a:ext>
            </a:extLst>
          </p:cNvPr>
          <p:cNvSpPr>
            <a:spLocks noGrp="1"/>
          </p:cNvSpPr>
          <p:nvPr>
            <p:ph type="title"/>
          </p:nvPr>
        </p:nvSpPr>
        <p:spPr/>
        <p:txBody>
          <a:bodyPr>
            <a:normAutofit fontScale="90000"/>
          </a:bodyPr>
          <a:lstStyle/>
          <a:p>
            <a:r>
              <a:rPr lang="en-US" dirty="0"/>
              <a:t>Overview</a:t>
            </a:r>
          </a:p>
        </p:txBody>
      </p:sp>
      <p:sp>
        <p:nvSpPr>
          <p:cNvPr id="3" name="Content Placeholder 2">
            <a:extLst>
              <a:ext uri="{FF2B5EF4-FFF2-40B4-BE49-F238E27FC236}">
                <a16:creationId xmlns:a16="http://schemas.microsoft.com/office/drawing/2014/main" id="{0345C3B4-CC25-4ECE-BFCC-F2BB616DDEBF}"/>
              </a:ext>
            </a:extLst>
          </p:cNvPr>
          <p:cNvSpPr>
            <a:spLocks noGrp="1"/>
          </p:cNvSpPr>
          <p:nvPr>
            <p:ph idx="1"/>
          </p:nvPr>
        </p:nvSpPr>
        <p:spPr/>
        <p:txBody>
          <a:bodyPr/>
          <a:lstStyle/>
          <a:p>
            <a:r>
              <a:rPr lang="en-US" dirty="0"/>
              <a:t>Data Preparation for Analytics</a:t>
            </a:r>
          </a:p>
          <a:p>
            <a:pPr lvl="1"/>
            <a:r>
              <a:rPr lang="en-US" dirty="0"/>
              <a:t>Analytics data structures</a:t>
            </a:r>
          </a:p>
          <a:p>
            <a:pPr lvl="1"/>
            <a:r>
              <a:rPr lang="en-US" dirty="0"/>
              <a:t>Python data wrangling</a:t>
            </a:r>
          </a:p>
          <a:p>
            <a:r>
              <a:rPr lang="en-US" dirty="0"/>
              <a:t>Introduction to Statistical Learning/Modeling</a:t>
            </a:r>
          </a:p>
          <a:p>
            <a:r>
              <a:rPr lang="en-US" dirty="0"/>
              <a:t>Introduction to Assessing Model Accuracy</a:t>
            </a:r>
          </a:p>
        </p:txBody>
      </p:sp>
      <p:sp>
        <p:nvSpPr>
          <p:cNvPr id="4" name="Text Placeholder 3">
            <a:extLst>
              <a:ext uri="{FF2B5EF4-FFF2-40B4-BE49-F238E27FC236}">
                <a16:creationId xmlns:a16="http://schemas.microsoft.com/office/drawing/2014/main" id="{AA2568E1-FC41-4E82-A358-024D6B8F8BC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53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C8359D3-13A9-453E-9AA6-E3AD6EE8123F}"/>
              </a:ext>
            </a:extLst>
          </p:cNvPr>
          <p:cNvSpPr>
            <a:spLocks noGrp="1"/>
          </p:cNvSpPr>
          <p:nvPr>
            <p:ph type="body" sz="quarter" idx="11"/>
          </p:nvPr>
        </p:nvSpPr>
        <p:spPr/>
        <p:txBody>
          <a:bodyPr/>
          <a:lstStyle/>
          <a:p>
            <a:r>
              <a:rPr lang="en-US" dirty="0"/>
              <a:t>Join, Combine, and Reshape</a:t>
            </a:r>
          </a:p>
        </p:txBody>
      </p:sp>
      <p:sp>
        <p:nvSpPr>
          <p:cNvPr id="5" name="Text Placeholder 4">
            <a:extLst>
              <a:ext uri="{FF2B5EF4-FFF2-40B4-BE49-F238E27FC236}">
                <a16:creationId xmlns:a16="http://schemas.microsoft.com/office/drawing/2014/main" id="{CFB2B5EE-56D3-4623-AE2C-BCC04B86F47F}"/>
              </a:ext>
            </a:extLst>
          </p:cNvPr>
          <p:cNvSpPr>
            <a:spLocks noGrp="1"/>
          </p:cNvSpPr>
          <p:nvPr>
            <p:ph type="body" sz="quarter" idx="10"/>
          </p:nvPr>
        </p:nvSpPr>
        <p:spPr/>
        <p:txBody>
          <a:bodyPr/>
          <a:lstStyle/>
          <a:p>
            <a:r>
              <a:rPr lang="en-US" dirty="0"/>
              <a:t>Data Wrangling</a:t>
            </a:r>
          </a:p>
        </p:txBody>
      </p:sp>
    </p:spTree>
    <p:extLst>
      <p:ext uri="{BB962C8B-B14F-4D97-AF65-F5344CB8AC3E}">
        <p14:creationId xmlns:p14="http://schemas.microsoft.com/office/powerpoint/2010/main" val="21089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A7D199-D9FA-4E38-AEC0-9857C4162AA8}"/>
              </a:ext>
            </a:extLst>
          </p:cNvPr>
          <p:cNvSpPr>
            <a:spLocks noGrp="1"/>
          </p:cNvSpPr>
          <p:nvPr>
            <p:ph type="title"/>
          </p:nvPr>
        </p:nvSpPr>
        <p:spPr/>
        <p:txBody>
          <a:bodyPr>
            <a:normAutofit fontScale="90000"/>
          </a:bodyPr>
          <a:lstStyle/>
          <a:p>
            <a:r>
              <a:rPr lang="en-US" dirty="0"/>
              <a:t>Data Wrangling</a:t>
            </a:r>
          </a:p>
        </p:txBody>
      </p:sp>
      <p:sp>
        <p:nvSpPr>
          <p:cNvPr id="5" name="Content Placeholder 4">
            <a:extLst>
              <a:ext uri="{FF2B5EF4-FFF2-40B4-BE49-F238E27FC236}">
                <a16:creationId xmlns:a16="http://schemas.microsoft.com/office/drawing/2014/main" id="{882E5C03-66C4-44CB-9278-074695887411}"/>
              </a:ext>
            </a:extLst>
          </p:cNvPr>
          <p:cNvSpPr>
            <a:spLocks noGrp="1"/>
          </p:cNvSpPr>
          <p:nvPr>
            <p:ph idx="1"/>
          </p:nvPr>
        </p:nvSpPr>
        <p:spPr/>
        <p:txBody>
          <a:bodyPr/>
          <a:lstStyle/>
          <a:p>
            <a:r>
              <a:rPr lang="en-US" dirty="0"/>
              <a:t>Combining and merging datasets</a:t>
            </a:r>
          </a:p>
          <a:p>
            <a:r>
              <a:rPr lang="en-US" dirty="0"/>
              <a:t>Reshaping and pivoting</a:t>
            </a:r>
          </a:p>
          <a:p>
            <a:r>
              <a:rPr lang="en-US" dirty="0"/>
              <a:t>Data aggregation and group operations</a:t>
            </a:r>
          </a:p>
          <a:p>
            <a:r>
              <a:rPr lang="en-US" dirty="0"/>
              <a:t>Noisy/missing value treatment</a:t>
            </a:r>
          </a:p>
          <a:p>
            <a:r>
              <a:rPr lang="en-US" dirty="0"/>
              <a:t>Format standardization</a:t>
            </a:r>
          </a:p>
          <a:p>
            <a:r>
              <a:rPr lang="en-US" dirty="0"/>
              <a:t>Hierarchical indexing (provided for reference)</a:t>
            </a:r>
          </a:p>
        </p:txBody>
      </p:sp>
      <p:sp>
        <p:nvSpPr>
          <p:cNvPr id="6" name="Text Placeholder 5">
            <a:extLst>
              <a:ext uri="{FF2B5EF4-FFF2-40B4-BE49-F238E27FC236}">
                <a16:creationId xmlns:a16="http://schemas.microsoft.com/office/drawing/2014/main" id="{F5012257-1FAD-48ED-8C0E-2DD7F6D33F1D}"/>
              </a:ext>
            </a:extLst>
          </p:cNvPr>
          <p:cNvSpPr>
            <a:spLocks noGrp="1"/>
          </p:cNvSpPr>
          <p:nvPr>
            <p:ph type="body" sz="quarter" idx="10"/>
          </p:nvPr>
        </p:nvSpPr>
        <p:spPr/>
        <p:txBody>
          <a:bodyPr/>
          <a:lstStyle/>
          <a:p>
            <a:r>
              <a:rPr lang="en-US" dirty="0"/>
              <a:t>Outline</a:t>
            </a:r>
          </a:p>
        </p:txBody>
      </p:sp>
    </p:spTree>
    <p:extLst>
      <p:ext uri="{BB962C8B-B14F-4D97-AF65-F5344CB8AC3E}">
        <p14:creationId xmlns:p14="http://schemas.microsoft.com/office/powerpoint/2010/main" val="267658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5A9E5-707C-465E-A8D1-7AF91642E598}"/>
              </a:ext>
            </a:extLst>
          </p:cNvPr>
          <p:cNvSpPr>
            <a:spLocks noGrp="1"/>
          </p:cNvSpPr>
          <p:nvPr>
            <p:ph type="title"/>
          </p:nvPr>
        </p:nvSpPr>
        <p:spPr/>
        <p:txBody>
          <a:bodyPr>
            <a:normAutofit fontScale="90000"/>
          </a:bodyPr>
          <a:lstStyle/>
          <a:p>
            <a:r>
              <a:rPr lang="en-US" dirty="0"/>
              <a:t>Combining and Merging Datasets</a:t>
            </a:r>
          </a:p>
        </p:txBody>
      </p:sp>
      <p:sp>
        <p:nvSpPr>
          <p:cNvPr id="5" name="Content Placeholder 4">
            <a:extLst>
              <a:ext uri="{FF2B5EF4-FFF2-40B4-BE49-F238E27FC236}">
                <a16:creationId xmlns:a16="http://schemas.microsoft.com/office/drawing/2014/main" id="{7D18F096-15C9-4FD3-8B1B-B779C7E63C86}"/>
              </a:ext>
            </a:extLst>
          </p:cNvPr>
          <p:cNvSpPr>
            <a:spLocks noGrp="1"/>
          </p:cNvSpPr>
          <p:nvPr>
            <p:ph idx="1"/>
          </p:nvPr>
        </p:nvSpPr>
        <p:spPr/>
        <p:txBody>
          <a:bodyPr/>
          <a:lstStyle/>
          <a:p>
            <a:pPr marL="0" indent="0">
              <a:buNone/>
            </a:pPr>
            <a:r>
              <a:rPr lang="en-US" dirty="0"/>
              <a:t>Data in Pandas objects can be combined in three basic ways:</a:t>
            </a:r>
          </a:p>
          <a:p>
            <a:r>
              <a:rPr lang="en-US" dirty="0" err="1"/>
              <a:t>pandas.merge</a:t>
            </a:r>
            <a:r>
              <a:rPr lang="en-US" dirty="0"/>
              <a:t> – connects rows based on one or more keys (equivalent to SQL join operations)</a:t>
            </a:r>
          </a:p>
          <a:p>
            <a:r>
              <a:rPr lang="en-US" dirty="0" err="1"/>
              <a:t>pandas.concat</a:t>
            </a:r>
            <a:r>
              <a:rPr lang="en-US" dirty="0"/>
              <a:t> – concatenates or “stacks” objects along an axis</a:t>
            </a:r>
          </a:p>
          <a:p>
            <a:r>
              <a:rPr lang="en-US" dirty="0" err="1"/>
              <a:t>combine_first</a:t>
            </a:r>
            <a:r>
              <a:rPr lang="en-US" dirty="0"/>
              <a:t> – splices together overlapping data to fill in missing values in one object with values from another</a:t>
            </a:r>
          </a:p>
          <a:p>
            <a:pPr lvl="1"/>
            <a:endParaRPr lang="en-US" dirty="0"/>
          </a:p>
        </p:txBody>
      </p:sp>
      <p:sp>
        <p:nvSpPr>
          <p:cNvPr id="6" name="Text Placeholder 5">
            <a:extLst>
              <a:ext uri="{FF2B5EF4-FFF2-40B4-BE49-F238E27FC236}">
                <a16:creationId xmlns:a16="http://schemas.microsoft.com/office/drawing/2014/main" id="{86B6F727-D8C3-4720-8B28-9F729D11E7FB}"/>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393587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A7A38-27A4-4BD4-9913-EEAB1E8FBBE0}"/>
              </a:ext>
            </a:extLst>
          </p:cNvPr>
          <p:cNvSpPr>
            <a:spLocks noGrp="1"/>
          </p:cNvSpPr>
          <p:nvPr>
            <p:ph type="title"/>
          </p:nvPr>
        </p:nvSpPr>
        <p:spPr/>
        <p:txBody>
          <a:bodyPr>
            <a:normAutofit fontScale="90000"/>
          </a:bodyPr>
          <a:lstStyle/>
          <a:p>
            <a:r>
              <a:rPr lang="en-US" dirty="0"/>
              <a:t>Merging Datasets</a:t>
            </a:r>
          </a:p>
        </p:txBody>
      </p:sp>
      <p:sp>
        <p:nvSpPr>
          <p:cNvPr id="7" name="Text Placeholder 6">
            <a:extLst>
              <a:ext uri="{FF2B5EF4-FFF2-40B4-BE49-F238E27FC236}">
                <a16:creationId xmlns:a16="http://schemas.microsoft.com/office/drawing/2014/main" id="{F9AD2FF4-A6B7-494A-B291-4C03C001478D}"/>
              </a:ext>
            </a:extLst>
          </p:cNvPr>
          <p:cNvSpPr>
            <a:spLocks noGrp="1"/>
          </p:cNvSpPr>
          <p:nvPr>
            <p:ph type="body" sz="quarter" idx="10"/>
          </p:nvPr>
        </p:nvSpPr>
        <p:spPr/>
        <p:txBody>
          <a:bodyPr/>
          <a:lstStyle/>
          <a:p>
            <a:r>
              <a:rPr lang="en-US" dirty="0"/>
              <a:t>Database-Style </a:t>
            </a:r>
            <a:r>
              <a:rPr lang="en-US" dirty="0" err="1"/>
              <a:t>DataFrame</a:t>
            </a:r>
            <a:r>
              <a:rPr lang="en-US" dirty="0"/>
              <a:t> Joins</a:t>
            </a:r>
          </a:p>
        </p:txBody>
      </p:sp>
      <p:pic>
        <p:nvPicPr>
          <p:cNvPr id="11" name="Picture 10">
            <a:extLst>
              <a:ext uri="{FF2B5EF4-FFF2-40B4-BE49-F238E27FC236}">
                <a16:creationId xmlns:a16="http://schemas.microsoft.com/office/drawing/2014/main" id="{6D314047-5260-426D-A6B3-CC8ED679E58E}"/>
              </a:ext>
            </a:extLst>
          </p:cNvPr>
          <p:cNvPicPr>
            <a:picLocks noChangeAspect="1"/>
          </p:cNvPicPr>
          <p:nvPr/>
        </p:nvPicPr>
        <p:blipFill>
          <a:blip r:embed="rId2"/>
          <a:stretch>
            <a:fillRect/>
          </a:stretch>
        </p:blipFill>
        <p:spPr>
          <a:xfrm>
            <a:off x="1626620" y="1100605"/>
            <a:ext cx="5890759" cy="3885958"/>
          </a:xfrm>
          <a:prstGeom prst="rect">
            <a:avLst/>
          </a:prstGeom>
        </p:spPr>
      </p:pic>
    </p:spTree>
    <p:extLst>
      <p:ext uri="{BB962C8B-B14F-4D97-AF65-F5344CB8AC3E}">
        <p14:creationId xmlns:p14="http://schemas.microsoft.com/office/powerpoint/2010/main" val="354219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A7A38-27A4-4BD4-9913-EEAB1E8FBBE0}"/>
              </a:ext>
            </a:extLst>
          </p:cNvPr>
          <p:cNvSpPr>
            <a:spLocks noGrp="1"/>
          </p:cNvSpPr>
          <p:nvPr>
            <p:ph type="title"/>
          </p:nvPr>
        </p:nvSpPr>
        <p:spPr/>
        <p:txBody>
          <a:bodyPr>
            <a:normAutofit fontScale="90000"/>
          </a:bodyPr>
          <a:lstStyle/>
          <a:p>
            <a:r>
              <a:rPr lang="en-US" dirty="0"/>
              <a:t>Merging Datasets</a:t>
            </a:r>
          </a:p>
        </p:txBody>
      </p:sp>
      <p:sp>
        <p:nvSpPr>
          <p:cNvPr id="7" name="Text Placeholder 6">
            <a:extLst>
              <a:ext uri="{FF2B5EF4-FFF2-40B4-BE49-F238E27FC236}">
                <a16:creationId xmlns:a16="http://schemas.microsoft.com/office/drawing/2014/main" id="{F9AD2FF4-A6B7-494A-B291-4C03C001478D}"/>
              </a:ext>
            </a:extLst>
          </p:cNvPr>
          <p:cNvSpPr>
            <a:spLocks noGrp="1"/>
          </p:cNvSpPr>
          <p:nvPr>
            <p:ph type="body" sz="quarter" idx="10"/>
          </p:nvPr>
        </p:nvSpPr>
        <p:spPr/>
        <p:txBody>
          <a:bodyPr/>
          <a:lstStyle/>
          <a:p>
            <a:r>
              <a:rPr lang="en-US" dirty="0"/>
              <a:t>Database-Style </a:t>
            </a:r>
            <a:r>
              <a:rPr lang="en-US" dirty="0" err="1"/>
              <a:t>DataFrame</a:t>
            </a:r>
            <a:r>
              <a:rPr lang="en-US" dirty="0"/>
              <a:t> Joins</a:t>
            </a:r>
          </a:p>
        </p:txBody>
      </p:sp>
      <p:pic>
        <p:nvPicPr>
          <p:cNvPr id="3" name="Picture 2">
            <a:extLst>
              <a:ext uri="{FF2B5EF4-FFF2-40B4-BE49-F238E27FC236}">
                <a16:creationId xmlns:a16="http://schemas.microsoft.com/office/drawing/2014/main" id="{432DF0CC-DBD7-4925-B554-B09FFA24CD51}"/>
              </a:ext>
            </a:extLst>
          </p:cNvPr>
          <p:cNvPicPr>
            <a:picLocks noChangeAspect="1"/>
          </p:cNvPicPr>
          <p:nvPr/>
        </p:nvPicPr>
        <p:blipFill>
          <a:blip r:embed="rId2"/>
          <a:stretch>
            <a:fillRect/>
          </a:stretch>
        </p:blipFill>
        <p:spPr>
          <a:xfrm>
            <a:off x="2310719" y="1484312"/>
            <a:ext cx="4800595" cy="2521631"/>
          </a:xfrm>
          <a:prstGeom prst="rect">
            <a:avLst/>
          </a:prstGeom>
        </p:spPr>
      </p:pic>
    </p:spTree>
    <p:extLst>
      <p:ext uri="{BB962C8B-B14F-4D97-AF65-F5344CB8AC3E}">
        <p14:creationId xmlns:p14="http://schemas.microsoft.com/office/powerpoint/2010/main" val="379218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A7A38-27A4-4BD4-9913-EEAB1E8FBBE0}"/>
              </a:ext>
            </a:extLst>
          </p:cNvPr>
          <p:cNvSpPr>
            <a:spLocks noGrp="1"/>
          </p:cNvSpPr>
          <p:nvPr>
            <p:ph type="title"/>
          </p:nvPr>
        </p:nvSpPr>
        <p:spPr/>
        <p:txBody>
          <a:bodyPr>
            <a:normAutofit fontScale="90000"/>
          </a:bodyPr>
          <a:lstStyle/>
          <a:p>
            <a:r>
              <a:rPr lang="en-US" dirty="0"/>
              <a:t>Merging Datasets</a:t>
            </a:r>
          </a:p>
        </p:txBody>
      </p:sp>
      <p:sp>
        <p:nvSpPr>
          <p:cNvPr id="7" name="Text Placeholder 6">
            <a:extLst>
              <a:ext uri="{FF2B5EF4-FFF2-40B4-BE49-F238E27FC236}">
                <a16:creationId xmlns:a16="http://schemas.microsoft.com/office/drawing/2014/main" id="{F9AD2FF4-A6B7-494A-B291-4C03C001478D}"/>
              </a:ext>
            </a:extLst>
          </p:cNvPr>
          <p:cNvSpPr>
            <a:spLocks noGrp="1"/>
          </p:cNvSpPr>
          <p:nvPr>
            <p:ph type="body" sz="quarter" idx="10"/>
          </p:nvPr>
        </p:nvSpPr>
        <p:spPr/>
        <p:txBody>
          <a:bodyPr/>
          <a:lstStyle/>
          <a:p>
            <a:r>
              <a:rPr lang="en-US" dirty="0"/>
              <a:t>Database-Style </a:t>
            </a:r>
            <a:r>
              <a:rPr lang="en-US" dirty="0" err="1"/>
              <a:t>DataFrame</a:t>
            </a:r>
            <a:r>
              <a:rPr lang="en-US" dirty="0"/>
              <a:t> Joins</a:t>
            </a:r>
          </a:p>
        </p:txBody>
      </p:sp>
      <p:pic>
        <p:nvPicPr>
          <p:cNvPr id="3" name="Picture 2">
            <a:extLst>
              <a:ext uri="{FF2B5EF4-FFF2-40B4-BE49-F238E27FC236}">
                <a16:creationId xmlns:a16="http://schemas.microsoft.com/office/drawing/2014/main" id="{EF6DDB00-959D-4AF1-B513-C60011800285}"/>
              </a:ext>
            </a:extLst>
          </p:cNvPr>
          <p:cNvPicPr>
            <a:picLocks noChangeAspect="1"/>
          </p:cNvPicPr>
          <p:nvPr/>
        </p:nvPicPr>
        <p:blipFill>
          <a:blip r:embed="rId2"/>
          <a:stretch>
            <a:fillRect/>
          </a:stretch>
        </p:blipFill>
        <p:spPr>
          <a:xfrm>
            <a:off x="1952625" y="1413555"/>
            <a:ext cx="5238750" cy="2809875"/>
          </a:xfrm>
          <a:prstGeom prst="rect">
            <a:avLst/>
          </a:prstGeom>
        </p:spPr>
      </p:pic>
    </p:spTree>
    <p:extLst>
      <p:ext uri="{BB962C8B-B14F-4D97-AF65-F5344CB8AC3E}">
        <p14:creationId xmlns:p14="http://schemas.microsoft.com/office/powerpoint/2010/main" val="201776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A7A38-27A4-4BD4-9913-EEAB1E8FBBE0}"/>
              </a:ext>
            </a:extLst>
          </p:cNvPr>
          <p:cNvSpPr>
            <a:spLocks noGrp="1"/>
          </p:cNvSpPr>
          <p:nvPr>
            <p:ph type="title"/>
          </p:nvPr>
        </p:nvSpPr>
        <p:spPr/>
        <p:txBody>
          <a:bodyPr>
            <a:normAutofit fontScale="90000"/>
          </a:bodyPr>
          <a:lstStyle/>
          <a:p>
            <a:r>
              <a:rPr lang="en-US" dirty="0"/>
              <a:t>Merging Datasets</a:t>
            </a:r>
          </a:p>
        </p:txBody>
      </p:sp>
      <p:sp>
        <p:nvSpPr>
          <p:cNvPr id="7" name="Text Placeholder 6">
            <a:extLst>
              <a:ext uri="{FF2B5EF4-FFF2-40B4-BE49-F238E27FC236}">
                <a16:creationId xmlns:a16="http://schemas.microsoft.com/office/drawing/2014/main" id="{F9AD2FF4-A6B7-494A-B291-4C03C001478D}"/>
              </a:ext>
            </a:extLst>
          </p:cNvPr>
          <p:cNvSpPr>
            <a:spLocks noGrp="1"/>
          </p:cNvSpPr>
          <p:nvPr>
            <p:ph type="body" sz="quarter" idx="10"/>
          </p:nvPr>
        </p:nvSpPr>
        <p:spPr/>
        <p:txBody>
          <a:bodyPr/>
          <a:lstStyle/>
          <a:p>
            <a:r>
              <a:rPr lang="en-US" dirty="0"/>
              <a:t>Database-Style </a:t>
            </a:r>
            <a:r>
              <a:rPr lang="en-US" dirty="0" err="1"/>
              <a:t>DataFrame</a:t>
            </a:r>
            <a:r>
              <a:rPr lang="en-US" dirty="0"/>
              <a:t> Joins</a:t>
            </a:r>
          </a:p>
        </p:txBody>
      </p:sp>
      <p:pic>
        <p:nvPicPr>
          <p:cNvPr id="3" name="Picture 2">
            <a:extLst>
              <a:ext uri="{FF2B5EF4-FFF2-40B4-BE49-F238E27FC236}">
                <a16:creationId xmlns:a16="http://schemas.microsoft.com/office/drawing/2014/main" id="{4F4BCAC4-3CED-4F42-B307-8D896ED26622}"/>
              </a:ext>
            </a:extLst>
          </p:cNvPr>
          <p:cNvPicPr>
            <a:picLocks noChangeAspect="1"/>
          </p:cNvPicPr>
          <p:nvPr/>
        </p:nvPicPr>
        <p:blipFill>
          <a:blip r:embed="rId2"/>
          <a:stretch>
            <a:fillRect/>
          </a:stretch>
        </p:blipFill>
        <p:spPr>
          <a:xfrm>
            <a:off x="1994127" y="1249097"/>
            <a:ext cx="4943702" cy="3474169"/>
          </a:xfrm>
          <a:prstGeom prst="rect">
            <a:avLst/>
          </a:prstGeom>
        </p:spPr>
      </p:pic>
    </p:spTree>
    <p:extLst>
      <p:ext uri="{BB962C8B-B14F-4D97-AF65-F5344CB8AC3E}">
        <p14:creationId xmlns:p14="http://schemas.microsoft.com/office/powerpoint/2010/main" val="27050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0A7A38-27A4-4BD4-9913-EEAB1E8FBBE0}"/>
              </a:ext>
            </a:extLst>
          </p:cNvPr>
          <p:cNvSpPr>
            <a:spLocks noGrp="1"/>
          </p:cNvSpPr>
          <p:nvPr>
            <p:ph type="title"/>
          </p:nvPr>
        </p:nvSpPr>
        <p:spPr/>
        <p:txBody>
          <a:bodyPr>
            <a:normAutofit fontScale="90000"/>
          </a:bodyPr>
          <a:lstStyle/>
          <a:p>
            <a:r>
              <a:rPr lang="en-US" dirty="0"/>
              <a:t>Merging Datasets</a:t>
            </a:r>
          </a:p>
        </p:txBody>
      </p:sp>
      <p:sp>
        <p:nvSpPr>
          <p:cNvPr id="7" name="Text Placeholder 6">
            <a:extLst>
              <a:ext uri="{FF2B5EF4-FFF2-40B4-BE49-F238E27FC236}">
                <a16:creationId xmlns:a16="http://schemas.microsoft.com/office/drawing/2014/main" id="{F9AD2FF4-A6B7-494A-B291-4C03C001478D}"/>
              </a:ext>
            </a:extLst>
          </p:cNvPr>
          <p:cNvSpPr>
            <a:spLocks noGrp="1"/>
          </p:cNvSpPr>
          <p:nvPr>
            <p:ph type="body" sz="quarter" idx="10"/>
          </p:nvPr>
        </p:nvSpPr>
        <p:spPr/>
        <p:txBody>
          <a:bodyPr/>
          <a:lstStyle/>
          <a:p>
            <a:r>
              <a:rPr lang="en-US" dirty="0"/>
              <a:t>Database-Style </a:t>
            </a:r>
            <a:r>
              <a:rPr lang="en-US" dirty="0" err="1"/>
              <a:t>DataFrame</a:t>
            </a:r>
            <a:r>
              <a:rPr lang="en-US" dirty="0"/>
              <a:t> Joins</a:t>
            </a:r>
          </a:p>
        </p:txBody>
      </p:sp>
      <p:pic>
        <p:nvPicPr>
          <p:cNvPr id="3" name="Picture 2">
            <a:extLst>
              <a:ext uri="{FF2B5EF4-FFF2-40B4-BE49-F238E27FC236}">
                <a16:creationId xmlns:a16="http://schemas.microsoft.com/office/drawing/2014/main" id="{4E2F6D4C-40A9-476F-AD4E-1309DA0E3687}"/>
              </a:ext>
            </a:extLst>
          </p:cNvPr>
          <p:cNvPicPr>
            <a:picLocks noChangeAspect="1"/>
          </p:cNvPicPr>
          <p:nvPr/>
        </p:nvPicPr>
        <p:blipFill>
          <a:blip r:embed="rId2"/>
          <a:stretch>
            <a:fillRect/>
          </a:stretch>
        </p:blipFill>
        <p:spPr>
          <a:xfrm>
            <a:off x="1814286" y="1599747"/>
            <a:ext cx="6051636" cy="2558596"/>
          </a:xfrm>
          <a:prstGeom prst="rect">
            <a:avLst/>
          </a:prstGeom>
        </p:spPr>
      </p:pic>
    </p:spTree>
    <p:extLst>
      <p:ext uri="{BB962C8B-B14F-4D97-AF65-F5344CB8AC3E}">
        <p14:creationId xmlns:p14="http://schemas.microsoft.com/office/powerpoint/2010/main" val="391135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BC9E2-8B05-4D65-B6DD-5C9948242135}"/>
              </a:ext>
            </a:extLst>
          </p:cNvPr>
          <p:cNvSpPr>
            <a:spLocks noGrp="1"/>
          </p:cNvSpPr>
          <p:nvPr>
            <p:ph type="title"/>
          </p:nvPr>
        </p:nvSpPr>
        <p:spPr/>
        <p:txBody>
          <a:bodyPr>
            <a:normAutofit fontScale="90000"/>
          </a:bodyPr>
          <a:lstStyle/>
          <a:p>
            <a:r>
              <a:rPr lang="en-US" dirty="0"/>
              <a:t>Reshaping and Pivoting</a:t>
            </a:r>
          </a:p>
        </p:txBody>
      </p:sp>
      <p:sp>
        <p:nvSpPr>
          <p:cNvPr id="6" name="Text Placeholder 5">
            <a:extLst>
              <a:ext uri="{FF2B5EF4-FFF2-40B4-BE49-F238E27FC236}">
                <a16:creationId xmlns:a16="http://schemas.microsoft.com/office/drawing/2014/main" id="{4EE1E33B-9145-400A-A37C-7185715285A8}"/>
              </a:ext>
            </a:extLst>
          </p:cNvPr>
          <p:cNvSpPr>
            <a:spLocks noGrp="1"/>
          </p:cNvSpPr>
          <p:nvPr>
            <p:ph type="body" sz="quarter" idx="10"/>
          </p:nvPr>
        </p:nvSpPr>
        <p:spPr/>
        <p:txBody>
          <a:bodyPr/>
          <a:lstStyle/>
          <a:p>
            <a:r>
              <a:rPr lang="en-US" dirty="0"/>
              <a:t>Reshaping with Hierarchical Indexing</a:t>
            </a:r>
          </a:p>
        </p:txBody>
      </p:sp>
      <p:pic>
        <p:nvPicPr>
          <p:cNvPr id="10" name="Picture 9">
            <a:extLst>
              <a:ext uri="{FF2B5EF4-FFF2-40B4-BE49-F238E27FC236}">
                <a16:creationId xmlns:a16="http://schemas.microsoft.com/office/drawing/2014/main" id="{33710C60-823D-4E17-A6C4-8606A4CD8E07}"/>
              </a:ext>
            </a:extLst>
          </p:cNvPr>
          <p:cNvPicPr>
            <a:picLocks noChangeAspect="1"/>
          </p:cNvPicPr>
          <p:nvPr/>
        </p:nvPicPr>
        <p:blipFill>
          <a:blip r:embed="rId2"/>
          <a:stretch>
            <a:fillRect/>
          </a:stretch>
        </p:blipFill>
        <p:spPr>
          <a:xfrm>
            <a:off x="1638300" y="1447800"/>
            <a:ext cx="5867400" cy="2247900"/>
          </a:xfrm>
          <a:prstGeom prst="rect">
            <a:avLst/>
          </a:prstGeom>
        </p:spPr>
      </p:pic>
    </p:spTree>
    <p:extLst>
      <p:ext uri="{BB962C8B-B14F-4D97-AF65-F5344CB8AC3E}">
        <p14:creationId xmlns:p14="http://schemas.microsoft.com/office/powerpoint/2010/main" val="35419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BC9E2-8B05-4D65-B6DD-5C9948242135}"/>
              </a:ext>
            </a:extLst>
          </p:cNvPr>
          <p:cNvSpPr>
            <a:spLocks noGrp="1"/>
          </p:cNvSpPr>
          <p:nvPr>
            <p:ph type="title"/>
          </p:nvPr>
        </p:nvSpPr>
        <p:spPr/>
        <p:txBody>
          <a:bodyPr>
            <a:normAutofit fontScale="90000"/>
          </a:bodyPr>
          <a:lstStyle/>
          <a:p>
            <a:r>
              <a:rPr lang="en-US" dirty="0"/>
              <a:t>Reshaping and Pivoting</a:t>
            </a:r>
          </a:p>
        </p:txBody>
      </p:sp>
      <p:sp>
        <p:nvSpPr>
          <p:cNvPr id="6" name="Text Placeholder 5">
            <a:extLst>
              <a:ext uri="{FF2B5EF4-FFF2-40B4-BE49-F238E27FC236}">
                <a16:creationId xmlns:a16="http://schemas.microsoft.com/office/drawing/2014/main" id="{4EE1E33B-9145-400A-A37C-7185715285A8}"/>
              </a:ext>
            </a:extLst>
          </p:cNvPr>
          <p:cNvSpPr>
            <a:spLocks noGrp="1"/>
          </p:cNvSpPr>
          <p:nvPr>
            <p:ph type="body" sz="quarter" idx="10"/>
          </p:nvPr>
        </p:nvSpPr>
        <p:spPr/>
        <p:txBody>
          <a:bodyPr/>
          <a:lstStyle/>
          <a:p>
            <a:r>
              <a:rPr lang="en-US" dirty="0"/>
              <a:t>Reshaping with Hierarchical Indexing</a:t>
            </a:r>
          </a:p>
        </p:txBody>
      </p:sp>
      <p:pic>
        <p:nvPicPr>
          <p:cNvPr id="3" name="Picture 2">
            <a:extLst>
              <a:ext uri="{FF2B5EF4-FFF2-40B4-BE49-F238E27FC236}">
                <a16:creationId xmlns:a16="http://schemas.microsoft.com/office/drawing/2014/main" id="{7B653E07-A43E-41AA-B2F2-9BCCB38F2EDB}"/>
              </a:ext>
            </a:extLst>
          </p:cNvPr>
          <p:cNvPicPr>
            <a:picLocks noChangeAspect="1"/>
          </p:cNvPicPr>
          <p:nvPr/>
        </p:nvPicPr>
        <p:blipFill>
          <a:blip r:embed="rId2"/>
          <a:stretch>
            <a:fillRect/>
          </a:stretch>
        </p:blipFill>
        <p:spPr>
          <a:xfrm>
            <a:off x="2205037" y="1576387"/>
            <a:ext cx="4733925" cy="1990725"/>
          </a:xfrm>
          <a:prstGeom prst="rect">
            <a:avLst/>
          </a:prstGeom>
        </p:spPr>
      </p:pic>
    </p:spTree>
    <p:extLst>
      <p:ext uri="{BB962C8B-B14F-4D97-AF65-F5344CB8AC3E}">
        <p14:creationId xmlns:p14="http://schemas.microsoft.com/office/powerpoint/2010/main" val="245328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FA2E5-E41E-4C6D-9970-EAED24066884}"/>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87A33710-0F39-486F-9217-C4A0A16C4771}"/>
              </a:ext>
            </a:extLst>
          </p:cNvPr>
          <p:cNvSpPr>
            <a:spLocks noGrp="1"/>
          </p:cNvSpPr>
          <p:nvPr>
            <p:ph type="body" sz="quarter" idx="10"/>
          </p:nvPr>
        </p:nvSpPr>
        <p:spPr/>
        <p:txBody>
          <a:bodyPr/>
          <a:lstStyle/>
          <a:p>
            <a:r>
              <a:rPr lang="en-US" dirty="0"/>
              <a:t>Data Preparation for Analytics</a:t>
            </a:r>
          </a:p>
        </p:txBody>
      </p:sp>
    </p:spTree>
    <p:extLst>
      <p:ext uri="{BB962C8B-B14F-4D97-AF65-F5344CB8AC3E}">
        <p14:creationId xmlns:p14="http://schemas.microsoft.com/office/powerpoint/2010/main" val="40852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8B1A-F134-458A-B518-B336CF441817}"/>
              </a:ext>
            </a:extLst>
          </p:cNvPr>
          <p:cNvSpPr>
            <a:spLocks noGrp="1"/>
          </p:cNvSpPr>
          <p:nvPr>
            <p:ph type="title"/>
          </p:nvPr>
        </p:nvSpPr>
        <p:spPr/>
        <p:txBody>
          <a:bodyPr>
            <a:normAutofit fontScale="90000"/>
          </a:bodyPr>
          <a:lstStyle/>
          <a:p>
            <a:r>
              <a:rPr lang="en-US" dirty="0"/>
              <a:t>Pandas </a:t>
            </a:r>
            <a:r>
              <a:rPr lang="en-US" dirty="0" err="1"/>
              <a:t>DataFrame</a:t>
            </a:r>
            <a:r>
              <a:rPr lang="en-US" dirty="0"/>
              <a:t> Manipulation Functions</a:t>
            </a:r>
          </a:p>
        </p:txBody>
      </p:sp>
      <p:sp>
        <p:nvSpPr>
          <p:cNvPr id="3" name="Content Placeholder 2">
            <a:extLst>
              <a:ext uri="{FF2B5EF4-FFF2-40B4-BE49-F238E27FC236}">
                <a16:creationId xmlns:a16="http://schemas.microsoft.com/office/drawing/2014/main" id="{A5DEDB21-1B25-477A-8AA6-E18459CD927A}"/>
              </a:ext>
            </a:extLst>
          </p:cNvPr>
          <p:cNvSpPr>
            <a:spLocks noGrp="1"/>
          </p:cNvSpPr>
          <p:nvPr>
            <p:ph idx="1"/>
          </p:nvPr>
        </p:nvSpPr>
        <p:spPr/>
        <p:txBody>
          <a:bodyPr/>
          <a:lstStyle/>
          <a:p>
            <a:pPr marL="0" indent="0">
              <a:buNone/>
            </a:pPr>
            <a:r>
              <a:rPr lang="en-US" dirty="0"/>
              <a:t>Pandas provides a number of functions to manipulate </a:t>
            </a:r>
            <a:r>
              <a:rPr lang="en-US" dirty="0" err="1"/>
              <a:t>dataframes</a:t>
            </a:r>
            <a:r>
              <a:rPr lang="en-US" dirty="0"/>
              <a:t> to enable you to get them into an appropriate format.  Key functions include:</a:t>
            </a:r>
          </a:p>
          <a:p>
            <a:pPr lvl="1">
              <a:buFont typeface="Arial" panose="020B0604020202020204" pitchFamily="34" charset="0"/>
              <a:buChar char="•"/>
            </a:pPr>
            <a:r>
              <a:rPr lang="en-US" dirty="0"/>
              <a:t>“Melt”:  combine multiple columns into a single column with a key-value pair format  (“Pivot Longer”)</a:t>
            </a:r>
          </a:p>
          <a:p>
            <a:pPr lvl="1">
              <a:buFont typeface="Arial" panose="020B0604020202020204" pitchFamily="34" charset="0"/>
              <a:buChar char="•"/>
            </a:pPr>
            <a:r>
              <a:rPr lang="en-US" dirty="0"/>
              <a:t>“Pivot”:  divide key-value rows into columns (“Pivot Wider”)</a:t>
            </a:r>
          </a:p>
          <a:p>
            <a:pPr lvl="1">
              <a:buFont typeface="Arial" panose="020B0604020202020204" pitchFamily="34" charset="0"/>
              <a:buChar char="•"/>
            </a:pPr>
            <a:r>
              <a:rPr lang="en-US" dirty="0"/>
              <a:t>“Split”:  split a single variable into multiple variables. Useful when values represent many attributes (e.g., sex and age).</a:t>
            </a:r>
            <a:endParaRPr lang="en-US" u="sng" dirty="0"/>
          </a:p>
          <a:p>
            <a:pPr lvl="1">
              <a:buFont typeface="Arial" panose="020B0604020202020204" pitchFamily="34" charset="0"/>
              <a:buChar char="•"/>
            </a:pPr>
            <a:r>
              <a:rPr lang="en-US" dirty="0"/>
              <a:t>“Combine”:  merge two columns (variables) into one (pasting together)</a:t>
            </a:r>
          </a:p>
        </p:txBody>
      </p:sp>
      <p:sp>
        <p:nvSpPr>
          <p:cNvPr id="4" name="Text Placeholder 3">
            <a:extLst>
              <a:ext uri="{FF2B5EF4-FFF2-40B4-BE49-F238E27FC236}">
                <a16:creationId xmlns:a16="http://schemas.microsoft.com/office/drawing/2014/main" id="{CF2CE707-4622-44A5-8FEB-63CB7691562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1909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E84B-79F7-4DB6-925F-784DEC1C3CF6}"/>
              </a:ext>
            </a:extLst>
          </p:cNvPr>
          <p:cNvSpPr>
            <a:spLocks noGrp="1"/>
          </p:cNvSpPr>
          <p:nvPr>
            <p:ph type="title"/>
          </p:nvPr>
        </p:nvSpPr>
        <p:spPr>
          <a:xfrm>
            <a:off x="628650" y="149433"/>
            <a:ext cx="7886700" cy="457200"/>
          </a:xfrm>
        </p:spPr>
        <p:txBody>
          <a:bodyPr>
            <a:normAutofit fontScale="90000"/>
          </a:bodyPr>
          <a:lstStyle/>
          <a:p>
            <a:r>
              <a:rPr lang="en-US" dirty="0" err="1"/>
              <a:t>DataFrame</a:t>
            </a:r>
            <a:r>
              <a:rPr lang="en-US" dirty="0"/>
              <a:t> Manipulation Functions</a:t>
            </a:r>
          </a:p>
        </p:txBody>
      </p:sp>
      <p:sp>
        <p:nvSpPr>
          <p:cNvPr id="4" name="Text Placeholder 3">
            <a:extLst>
              <a:ext uri="{FF2B5EF4-FFF2-40B4-BE49-F238E27FC236}">
                <a16:creationId xmlns:a16="http://schemas.microsoft.com/office/drawing/2014/main" id="{7501520F-936C-434E-A612-F36A7E41B38D}"/>
              </a:ext>
            </a:extLst>
          </p:cNvPr>
          <p:cNvSpPr>
            <a:spLocks noGrp="1"/>
          </p:cNvSpPr>
          <p:nvPr>
            <p:ph type="body" sz="quarter" idx="10"/>
          </p:nvPr>
        </p:nvSpPr>
        <p:spPr>
          <a:xfrm>
            <a:off x="631614" y="560965"/>
            <a:ext cx="7886700" cy="457200"/>
          </a:xfrm>
        </p:spPr>
        <p:txBody>
          <a:bodyPr/>
          <a:lstStyle/>
          <a:p>
            <a:r>
              <a:rPr lang="en-US" dirty="0"/>
              <a:t>Melt() Method</a:t>
            </a:r>
          </a:p>
        </p:txBody>
      </p:sp>
      <p:pic>
        <p:nvPicPr>
          <p:cNvPr id="7" name="Picture 6">
            <a:extLst>
              <a:ext uri="{FF2B5EF4-FFF2-40B4-BE49-F238E27FC236}">
                <a16:creationId xmlns:a16="http://schemas.microsoft.com/office/drawing/2014/main" id="{2DFBC8D9-F764-4607-9722-97BEF8BDEBDA}"/>
              </a:ext>
            </a:extLst>
          </p:cNvPr>
          <p:cNvPicPr>
            <a:picLocks noChangeAspect="1"/>
          </p:cNvPicPr>
          <p:nvPr/>
        </p:nvPicPr>
        <p:blipFill>
          <a:blip r:embed="rId2"/>
          <a:stretch>
            <a:fillRect/>
          </a:stretch>
        </p:blipFill>
        <p:spPr>
          <a:xfrm>
            <a:off x="393489" y="1054657"/>
            <a:ext cx="4276725" cy="657225"/>
          </a:xfrm>
          <a:prstGeom prst="rect">
            <a:avLst/>
          </a:prstGeom>
        </p:spPr>
      </p:pic>
      <p:pic>
        <p:nvPicPr>
          <p:cNvPr id="8" name="Picture 7">
            <a:extLst>
              <a:ext uri="{FF2B5EF4-FFF2-40B4-BE49-F238E27FC236}">
                <a16:creationId xmlns:a16="http://schemas.microsoft.com/office/drawing/2014/main" id="{22EE9329-9688-445C-9CFB-02475952DE95}"/>
              </a:ext>
            </a:extLst>
          </p:cNvPr>
          <p:cNvPicPr>
            <a:picLocks noChangeAspect="1"/>
          </p:cNvPicPr>
          <p:nvPr/>
        </p:nvPicPr>
        <p:blipFill>
          <a:blip r:embed="rId3"/>
          <a:stretch>
            <a:fillRect/>
          </a:stretch>
        </p:blipFill>
        <p:spPr>
          <a:xfrm>
            <a:off x="5498994" y="1054657"/>
            <a:ext cx="2867025" cy="1704975"/>
          </a:xfrm>
          <a:prstGeom prst="rect">
            <a:avLst/>
          </a:prstGeom>
        </p:spPr>
      </p:pic>
      <p:cxnSp>
        <p:nvCxnSpPr>
          <p:cNvPr id="10" name="Straight Arrow Connector 9">
            <a:extLst>
              <a:ext uri="{FF2B5EF4-FFF2-40B4-BE49-F238E27FC236}">
                <a16:creationId xmlns:a16="http://schemas.microsoft.com/office/drawing/2014/main" id="{65F6D84F-5CD2-4A30-8A1F-B6AE6108F3F2}"/>
              </a:ext>
            </a:extLst>
          </p:cNvPr>
          <p:cNvCxnSpPr>
            <a:cxnSpLocks/>
          </p:cNvCxnSpPr>
          <p:nvPr/>
        </p:nvCxnSpPr>
        <p:spPr>
          <a:xfrm>
            <a:off x="2349500" y="1346017"/>
            <a:ext cx="53403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A01A2-B877-49CD-83B7-51C56A479730}"/>
              </a:ext>
            </a:extLst>
          </p:cNvPr>
          <p:cNvCxnSpPr>
            <a:cxnSpLocks/>
          </p:cNvCxnSpPr>
          <p:nvPr/>
        </p:nvCxnSpPr>
        <p:spPr>
          <a:xfrm>
            <a:off x="3092450" y="1390467"/>
            <a:ext cx="4597400" cy="1587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970F14-F8E5-4C50-8FA8-26D39E995F56}"/>
              </a:ext>
            </a:extLst>
          </p:cNvPr>
          <p:cNvCxnSpPr/>
          <p:nvPr/>
        </p:nvCxnSpPr>
        <p:spPr>
          <a:xfrm>
            <a:off x="2374900" y="1346017"/>
            <a:ext cx="53149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D1BC99-8144-407D-830D-C84464C81EE2}"/>
              </a:ext>
            </a:extLst>
          </p:cNvPr>
          <p:cNvCxnSpPr>
            <a:cxnSpLocks/>
          </p:cNvCxnSpPr>
          <p:nvPr/>
        </p:nvCxnSpPr>
        <p:spPr>
          <a:xfrm>
            <a:off x="3873500" y="1449575"/>
            <a:ext cx="3816350" cy="2623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DA9B3EE-2442-4C73-AA6D-2D13CA207BAD}"/>
              </a:ext>
            </a:extLst>
          </p:cNvPr>
          <p:cNvPicPr>
            <a:picLocks noChangeAspect="1"/>
          </p:cNvPicPr>
          <p:nvPr/>
        </p:nvPicPr>
        <p:blipFill>
          <a:blip r:embed="rId4"/>
          <a:stretch>
            <a:fillRect/>
          </a:stretch>
        </p:blipFill>
        <p:spPr>
          <a:xfrm>
            <a:off x="4106651" y="3087484"/>
            <a:ext cx="4481727" cy="1848510"/>
          </a:xfrm>
          <a:prstGeom prst="rect">
            <a:avLst/>
          </a:prstGeom>
        </p:spPr>
      </p:pic>
      <p:sp>
        <p:nvSpPr>
          <p:cNvPr id="29" name="Oval 28">
            <a:extLst>
              <a:ext uri="{FF2B5EF4-FFF2-40B4-BE49-F238E27FC236}">
                <a16:creationId xmlns:a16="http://schemas.microsoft.com/office/drawing/2014/main" id="{4FFCF325-738A-4305-85B4-3FB126F9B653}"/>
              </a:ext>
            </a:extLst>
          </p:cNvPr>
          <p:cNvSpPr/>
          <p:nvPr/>
        </p:nvSpPr>
        <p:spPr>
          <a:xfrm>
            <a:off x="123822" y="3112664"/>
            <a:ext cx="431800" cy="1714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0FDFC57-E639-40E6-81C3-49845639FD5B}"/>
              </a:ext>
            </a:extLst>
          </p:cNvPr>
          <p:cNvSpPr/>
          <p:nvPr/>
        </p:nvSpPr>
        <p:spPr>
          <a:xfrm>
            <a:off x="135618" y="3800227"/>
            <a:ext cx="527050" cy="1714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6D2640C-0CE1-4D31-9FB5-894D8C3B11DD}"/>
              </a:ext>
            </a:extLst>
          </p:cNvPr>
          <p:cNvSpPr/>
          <p:nvPr/>
        </p:nvSpPr>
        <p:spPr>
          <a:xfrm>
            <a:off x="123822" y="4071390"/>
            <a:ext cx="648603" cy="1714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
            <a:extLst>
              <a:ext uri="{FF2B5EF4-FFF2-40B4-BE49-F238E27FC236}">
                <a16:creationId xmlns:a16="http://schemas.microsoft.com/office/drawing/2014/main" id="{B67181DA-C8F8-4B9F-AE4C-D29D1D7E05A2}"/>
              </a:ext>
            </a:extLst>
          </p:cNvPr>
          <p:cNvSpPr>
            <a:spLocks noChangeArrowheads="1"/>
          </p:cNvSpPr>
          <p:nvPr/>
        </p:nvSpPr>
        <p:spPr bwMode="auto">
          <a:xfrm>
            <a:off x="69638" y="2499707"/>
            <a:ext cx="34292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sng" strike="noStrike" cap="none" normalizeH="0" baseline="0" dirty="0">
                <a:ln>
                  <a:noFill/>
                </a:ln>
                <a:solidFill>
                  <a:schemeClr val="bg1"/>
                </a:solidFill>
                <a:effectLst/>
              </a:rPr>
              <a:t>Syntax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bg1"/>
                </a:solidFill>
                <a:effectLst/>
              </a:rPr>
              <a:t>df.melt</a:t>
            </a:r>
            <a:r>
              <a:rPr kumimoji="0" lang="en-US" altLang="en-US" sz="900" b="0" i="0" u="none" strike="noStrike" cap="none" normalizeH="0" baseline="0" dirty="0">
                <a:ln>
                  <a:noFill/>
                </a:ln>
                <a:solidFill>
                  <a:schemeClr val="bg1"/>
                </a:solidFill>
                <a:effectLst/>
              </a:rPr>
              <a:t>(</a:t>
            </a:r>
            <a:br>
              <a:rPr kumimoji="0" lang="en-US" altLang="en-US" sz="900" b="0" i="0" u="none" strike="noStrike" cap="none" normalizeH="0" baseline="0" dirty="0">
                <a:ln>
                  <a:noFill/>
                </a:ln>
                <a:solidFill>
                  <a:schemeClr val="bg1"/>
                </a:solidFill>
                <a:effectLst/>
              </a:rPr>
            </a:br>
            <a:r>
              <a:rPr kumimoji="0" lang="en-US" altLang="en-US" sz="9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bg1"/>
                </a:solidFill>
                <a:effectLst/>
              </a:rPr>
              <a:t>id_vars</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None</a:t>
            </a:r>
            <a:r>
              <a:rPr kumimoji="0" lang="en-US" altLang="en-US" sz="900" b="0" i="0" u="none" strike="noStrike" cap="none" normalizeH="0" baseline="0" dirty="0">
                <a:ln>
                  <a:noFill/>
                </a:ln>
                <a:solidFill>
                  <a:schemeClr val="bg1"/>
                </a:solidFill>
                <a:effectLst/>
              </a:rPr>
              <a:t>,	       # ID Columns (not to be modified)</a:t>
            </a:r>
            <a:br>
              <a:rPr kumimoji="0" lang="en-US" altLang="en-US" sz="900" b="0" i="0" u="none" strike="noStrike" cap="none" normalizeH="0" baseline="0" dirty="0">
                <a:ln>
                  <a:noFill/>
                </a:ln>
                <a:solidFill>
                  <a:schemeClr val="bg1"/>
                </a:solidFill>
                <a:effectLst/>
              </a:rPr>
            </a:br>
            <a:endParaRPr kumimoji="0" lang="en-US" altLang="en-US" sz="9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bg1"/>
                </a:solidFill>
                <a:effectLst/>
              </a:rPr>
              <a:t>value_vars</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None</a:t>
            </a:r>
            <a:r>
              <a:rPr kumimoji="0" lang="en-US" altLang="en-US" sz="900" b="0" i="0" u="none" strike="noStrike" cap="none" normalizeH="0" baseline="0" dirty="0">
                <a:ln>
                  <a:noFill/>
                </a:ln>
                <a:solidFill>
                  <a:schemeClr val="bg1"/>
                </a:solidFill>
                <a:effectLst/>
              </a:rPr>
              <a:t>,          # Columns to “unpivot” (if not specified, then  	          all columns except ID Columns will be used</a:t>
            </a:r>
            <a:br>
              <a:rPr kumimoji="0" lang="en-US" altLang="en-US" sz="900" b="0" i="0" u="none" strike="noStrike" cap="none" normalizeH="0" baseline="0" dirty="0">
                <a:ln>
                  <a:noFill/>
                </a:ln>
                <a:solidFill>
                  <a:schemeClr val="bg1"/>
                </a:solidFill>
                <a:effectLst/>
              </a:rPr>
            </a:br>
            <a:endParaRPr kumimoji="0" lang="en-US" altLang="en-US" sz="9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bg1"/>
                </a:solidFill>
                <a:effectLst/>
              </a:rPr>
              <a:t>var_name</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None</a:t>
            </a:r>
            <a:r>
              <a:rPr kumimoji="0" lang="en-US" altLang="en-US" sz="900" b="0" i="0" u="none" strike="noStrike" cap="none" normalizeH="0" baseline="0" dirty="0">
                <a:ln>
                  <a:noFill/>
                </a:ln>
                <a:solidFill>
                  <a:schemeClr val="bg1"/>
                </a:solidFill>
                <a:effectLst/>
              </a:rPr>
              <a:t>,          # Name for new variable column</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sz="900" dirty="0">
                <a:solidFill>
                  <a:schemeClr val="bg1"/>
                </a:solidFill>
              </a:rPr>
            </a:br>
            <a:r>
              <a:rPr lang="en-US" altLang="en-US" sz="900" dirty="0" err="1">
                <a:solidFill>
                  <a:schemeClr val="bg1"/>
                </a:solidFill>
              </a:rPr>
              <a:t>v</a:t>
            </a:r>
            <a:r>
              <a:rPr kumimoji="0" lang="en-US" altLang="en-US" sz="900" b="0" i="0" u="none" strike="noStrike" cap="none" normalizeH="0" baseline="0" dirty="0" err="1">
                <a:ln>
                  <a:noFill/>
                </a:ln>
                <a:solidFill>
                  <a:schemeClr val="bg1"/>
                </a:solidFill>
                <a:effectLst/>
              </a:rPr>
              <a:t>alue_name</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'value’</a:t>
            </a:r>
            <a:r>
              <a:rPr kumimoji="0" lang="en-US" altLang="en-US" sz="900" b="0" i="0" u="none" strike="noStrike" cap="none" normalizeH="0" baseline="0" dirty="0">
                <a:ln>
                  <a:noFill/>
                </a:ln>
                <a:solidFill>
                  <a:schemeClr val="bg1"/>
                </a:solidFill>
                <a:effectLst/>
              </a:rPr>
              <a:t>,    # Name for new value column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bg1"/>
                </a:solidFill>
                <a:effectLst/>
              </a:rPr>
            </a:br>
            <a:r>
              <a:rPr kumimoji="0" lang="en-US" altLang="en-US" sz="900" b="0" i="0" u="none" strike="noStrike" cap="none" normalizeH="0" baseline="0" dirty="0" err="1">
                <a:ln>
                  <a:noFill/>
                </a:ln>
                <a:solidFill>
                  <a:schemeClr val="bg1"/>
                </a:solidFill>
                <a:effectLst/>
              </a:rPr>
              <a:t>col_level</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None</a:t>
            </a:r>
            <a:r>
              <a:rPr kumimoji="0" lang="en-US" altLang="en-US" sz="900" b="0" i="0" u="none" strike="noStrike" cap="none" normalizeH="0" baseline="0" dirty="0">
                <a:ln>
                  <a:noFill/>
                </a:ln>
                <a:solidFill>
                  <a:schemeClr val="bg1"/>
                </a:solidFill>
                <a:effectLst/>
              </a:rPr>
              <a:t>,            # Used for </a:t>
            </a:r>
            <a:r>
              <a:rPr kumimoji="0" lang="en-US" altLang="en-US" sz="900" b="0" i="0" u="none" strike="noStrike" cap="none" normalizeH="0" baseline="0" dirty="0" err="1">
                <a:ln>
                  <a:noFill/>
                </a:ln>
                <a:solidFill>
                  <a:schemeClr val="bg1"/>
                </a:solidFill>
                <a:effectLst/>
              </a:rPr>
              <a:t>MultiIndex</a:t>
            </a:r>
            <a:r>
              <a:rPr kumimoji="0" lang="en-US" altLang="en-US" sz="900" b="0" i="0" u="none" strike="noStrike" cap="none" normalizeH="0" baseline="0" dirty="0">
                <a:ln>
                  <a:noFill/>
                </a:ln>
                <a:solidFill>
                  <a:schemeClr val="bg1"/>
                </a:solidFill>
                <a:effectLst/>
              </a:rPr>
              <a:t> columns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bg1"/>
                </a:solidFill>
                <a:effectLst/>
              </a:rPr>
            </a:br>
            <a:r>
              <a:rPr kumimoji="0" lang="en-US" altLang="en-US" sz="900" b="0" i="0" u="none" strike="noStrike" cap="none" normalizeH="0" baseline="0" dirty="0" err="1">
                <a:ln>
                  <a:noFill/>
                </a:ln>
                <a:solidFill>
                  <a:schemeClr val="bg1"/>
                </a:solidFill>
                <a:effectLst/>
              </a:rPr>
              <a:t>ignore_index</a:t>
            </a:r>
            <a:r>
              <a:rPr kumimoji="0" lang="en-US" altLang="en-US" sz="900" b="0" i="0" u="none" strike="noStrike" cap="none" normalizeH="0" baseline="0" dirty="0">
                <a:ln>
                  <a:noFill/>
                </a:ln>
                <a:solidFill>
                  <a:schemeClr val="bg1"/>
                </a:solidFill>
                <a:effectLst/>
              </a:rPr>
              <a:t>=</a:t>
            </a:r>
            <a:r>
              <a:rPr kumimoji="0" lang="en-US" altLang="en-US" sz="900" b="0" i="1" u="none" strike="noStrike" cap="none" normalizeH="0" baseline="0" dirty="0">
                <a:ln>
                  <a:noFill/>
                </a:ln>
                <a:solidFill>
                  <a:schemeClr val="bg1"/>
                </a:solidFill>
                <a:effectLst/>
              </a:rPr>
              <a:t>True</a:t>
            </a:r>
            <a:r>
              <a:rPr kumimoji="0" lang="en-US" altLang="en-US" sz="900" b="0" i="0" u="none" strike="noStrike" cap="none" normalizeH="0" baseline="0" dirty="0">
                <a:ln>
                  <a:noFill/>
                </a:ln>
                <a:solidFill>
                  <a:schemeClr val="bg1"/>
                </a:solidFill>
                <a:effectLst/>
              </a:rPr>
              <a:t>)      #  Used to retain original index</a:t>
            </a:r>
          </a:p>
        </p:txBody>
      </p:sp>
    </p:spTree>
    <p:extLst>
      <p:ext uri="{BB962C8B-B14F-4D97-AF65-F5344CB8AC3E}">
        <p14:creationId xmlns:p14="http://schemas.microsoft.com/office/powerpoint/2010/main" val="133225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BE86BD-FE13-496D-BF9F-F0585C780100}"/>
              </a:ext>
            </a:extLst>
          </p:cNvPr>
          <p:cNvPicPr>
            <a:picLocks noChangeAspect="1"/>
          </p:cNvPicPr>
          <p:nvPr/>
        </p:nvPicPr>
        <p:blipFill>
          <a:blip r:embed="rId2"/>
          <a:stretch>
            <a:fillRect/>
          </a:stretch>
        </p:blipFill>
        <p:spPr>
          <a:xfrm>
            <a:off x="4070350" y="977532"/>
            <a:ext cx="3333750" cy="838200"/>
          </a:xfrm>
          <a:prstGeom prst="rect">
            <a:avLst/>
          </a:prstGeom>
        </p:spPr>
      </p:pic>
      <p:sp>
        <p:nvSpPr>
          <p:cNvPr id="2" name="Title 1">
            <a:extLst>
              <a:ext uri="{FF2B5EF4-FFF2-40B4-BE49-F238E27FC236}">
                <a16:creationId xmlns:a16="http://schemas.microsoft.com/office/drawing/2014/main" id="{E25AE84B-79F7-4DB6-925F-784DEC1C3CF6}"/>
              </a:ext>
            </a:extLst>
          </p:cNvPr>
          <p:cNvSpPr>
            <a:spLocks noGrp="1"/>
          </p:cNvSpPr>
          <p:nvPr>
            <p:ph type="title"/>
          </p:nvPr>
        </p:nvSpPr>
        <p:spPr>
          <a:xfrm>
            <a:off x="625686" y="46461"/>
            <a:ext cx="7886700" cy="457200"/>
          </a:xfrm>
        </p:spPr>
        <p:txBody>
          <a:bodyPr>
            <a:normAutofit fontScale="90000"/>
          </a:bodyPr>
          <a:lstStyle/>
          <a:p>
            <a:r>
              <a:rPr lang="en-US" dirty="0"/>
              <a:t>Pandas </a:t>
            </a:r>
            <a:r>
              <a:rPr lang="en-US" dirty="0" err="1"/>
              <a:t>DataFrame</a:t>
            </a:r>
            <a:r>
              <a:rPr lang="en-US" dirty="0"/>
              <a:t> Manipulation Functions</a:t>
            </a:r>
          </a:p>
        </p:txBody>
      </p:sp>
      <p:sp>
        <p:nvSpPr>
          <p:cNvPr id="4" name="Text Placeholder 3">
            <a:extLst>
              <a:ext uri="{FF2B5EF4-FFF2-40B4-BE49-F238E27FC236}">
                <a16:creationId xmlns:a16="http://schemas.microsoft.com/office/drawing/2014/main" id="{7501520F-936C-434E-A612-F36A7E41B38D}"/>
              </a:ext>
            </a:extLst>
          </p:cNvPr>
          <p:cNvSpPr>
            <a:spLocks noGrp="1"/>
          </p:cNvSpPr>
          <p:nvPr>
            <p:ph type="body" sz="quarter" idx="10"/>
          </p:nvPr>
        </p:nvSpPr>
        <p:spPr>
          <a:xfrm>
            <a:off x="625686" y="399677"/>
            <a:ext cx="7886700" cy="457200"/>
          </a:xfrm>
        </p:spPr>
        <p:txBody>
          <a:bodyPr/>
          <a:lstStyle/>
          <a:p>
            <a:r>
              <a:rPr lang="en-US" dirty="0"/>
              <a:t>Pivot() Method</a:t>
            </a:r>
          </a:p>
        </p:txBody>
      </p:sp>
      <p:cxnSp>
        <p:nvCxnSpPr>
          <p:cNvPr id="10" name="Straight Arrow Connector 9">
            <a:extLst>
              <a:ext uri="{FF2B5EF4-FFF2-40B4-BE49-F238E27FC236}">
                <a16:creationId xmlns:a16="http://schemas.microsoft.com/office/drawing/2014/main" id="{65F6D84F-5CD2-4A30-8A1F-B6AE6108F3F2}"/>
              </a:ext>
            </a:extLst>
          </p:cNvPr>
          <p:cNvCxnSpPr>
            <a:cxnSpLocks/>
          </p:cNvCxnSpPr>
          <p:nvPr/>
        </p:nvCxnSpPr>
        <p:spPr>
          <a:xfrm>
            <a:off x="2603500" y="1103086"/>
            <a:ext cx="2755900" cy="236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A01A2-B877-49CD-83B7-51C56A479730}"/>
              </a:ext>
            </a:extLst>
          </p:cNvPr>
          <p:cNvCxnSpPr>
            <a:cxnSpLocks/>
          </p:cNvCxnSpPr>
          <p:nvPr/>
        </p:nvCxnSpPr>
        <p:spPr>
          <a:xfrm flipV="1">
            <a:off x="2603500" y="1742609"/>
            <a:ext cx="4015014" cy="525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970F14-F8E5-4C50-8FA8-26D39E995F56}"/>
              </a:ext>
            </a:extLst>
          </p:cNvPr>
          <p:cNvCxnSpPr>
            <a:cxnSpLocks/>
          </p:cNvCxnSpPr>
          <p:nvPr/>
        </p:nvCxnSpPr>
        <p:spPr>
          <a:xfrm flipV="1">
            <a:off x="2458357" y="1518536"/>
            <a:ext cx="3165929" cy="224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6EDA13D-D154-407E-B2AB-8F2206372BAB}"/>
              </a:ext>
            </a:extLst>
          </p:cNvPr>
          <p:cNvPicPr>
            <a:picLocks noChangeAspect="1"/>
          </p:cNvPicPr>
          <p:nvPr/>
        </p:nvPicPr>
        <p:blipFill>
          <a:blip r:embed="rId3"/>
          <a:stretch>
            <a:fillRect/>
          </a:stretch>
        </p:blipFill>
        <p:spPr>
          <a:xfrm>
            <a:off x="3551464" y="2262630"/>
            <a:ext cx="5410200" cy="2729470"/>
          </a:xfrm>
          <a:prstGeom prst="rect">
            <a:avLst/>
          </a:prstGeom>
        </p:spPr>
      </p:pic>
      <p:pic>
        <p:nvPicPr>
          <p:cNvPr id="7" name="Picture 6">
            <a:extLst>
              <a:ext uri="{FF2B5EF4-FFF2-40B4-BE49-F238E27FC236}">
                <a16:creationId xmlns:a16="http://schemas.microsoft.com/office/drawing/2014/main" id="{B0190C32-9EAD-4BE4-869E-81758378FEA8}"/>
              </a:ext>
            </a:extLst>
          </p:cNvPr>
          <p:cNvPicPr>
            <a:picLocks noChangeAspect="1"/>
          </p:cNvPicPr>
          <p:nvPr/>
        </p:nvPicPr>
        <p:blipFill>
          <a:blip r:embed="rId4"/>
          <a:stretch>
            <a:fillRect/>
          </a:stretch>
        </p:blipFill>
        <p:spPr>
          <a:xfrm>
            <a:off x="260350" y="747448"/>
            <a:ext cx="2343150" cy="1914525"/>
          </a:xfrm>
          <a:prstGeom prst="rect">
            <a:avLst/>
          </a:prstGeom>
        </p:spPr>
      </p:pic>
      <p:sp>
        <p:nvSpPr>
          <p:cNvPr id="25" name="Rectangle 1">
            <a:extLst>
              <a:ext uri="{FF2B5EF4-FFF2-40B4-BE49-F238E27FC236}">
                <a16:creationId xmlns:a16="http://schemas.microsoft.com/office/drawing/2014/main" id="{C21D0701-DCDA-4C71-986B-8A93E63752E9}"/>
              </a:ext>
            </a:extLst>
          </p:cNvPr>
          <p:cNvSpPr>
            <a:spLocks noChangeArrowheads="1"/>
          </p:cNvSpPr>
          <p:nvPr/>
        </p:nvSpPr>
        <p:spPr bwMode="auto">
          <a:xfrm>
            <a:off x="122252" y="2871245"/>
            <a:ext cx="34292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sng" strike="noStrike" cap="none" normalizeH="0" baseline="0" dirty="0">
                <a:ln>
                  <a:noFill/>
                </a:ln>
                <a:solidFill>
                  <a:schemeClr val="bg1"/>
                </a:solidFill>
                <a:effectLst/>
              </a:rPr>
              <a:t>Syntax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chemeClr val="bg1"/>
                </a:solidFill>
                <a:effectLst/>
              </a:rPr>
              <a:t>df.pivot</a:t>
            </a:r>
            <a:r>
              <a:rPr kumimoji="0" lang="en-US" altLang="en-US" sz="900" b="0" i="0" u="none" strike="noStrike" cap="none" normalizeH="0" baseline="0" dirty="0">
                <a:ln>
                  <a:noFill/>
                </a:ln>
                <a:solidFill>
                  <a:schemeClr val="bg1"/>
                </a:solidFill>
                <a:effectLst/>
              </a:rPr>
              <a:t>(	# “long” </a:t>
            </a:r>
            <a:r>
              <a:rPr kumimoji="0" lang="en-US" altLang="en-US" sz="900" b="0" i="0" u="none" strike="noStrike" cap="none" normalizeH="0" baseline="0" dirty="0" err="1">
                <a:ln>
                  <a:noFill/>
                </a:ln>
                <a:solidFill>
                  <a:schemeClr val="bg1"/>
                </a:solidFill>
                <a:effectLst/>
              </a:rPr>
              <a:t>DataFrame</a:t>
            </a:r>
            <a:br>
              <a:rPr kumimoji="0" lang="en-US" altLang="en-US" sz="900" b="0" i="0" u="none" strike="noStrike" cap="none" normalizeH="0" baseline="0" dirty="0">
                <a:ln>
                  <a:noFill/>
                </a:ln>
                <a:solidFill>
                  <a:schemeClr val="bg1"/>
                </a:solidFill>
                <a:effectLst/>
              </a:rPr>
            </a:br>
            <a:r>
              <a:rPr kumimoji="0" lang="en-US" altLang="en-US" sz="900" b="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bg1"/>
                </a:solidFill>
                <a:effectLst/>
              </a:rPr>
              <a:t>index = </a:t>
            </a:r>
            <a:r>
              <a:rPr lang="en-US" altLang="en-US" sz="900" dirty="0">
                <a:solidFill>
                  <a:schemeClr val="bg1"/>
                </a:solidFill>
              </a:rPr>
              <a:t>	</a:t>
            </a:r>
            <a:r>
              <a:rPr kumimoji="0" lang="en-US" altLang="en-US" sz="900" b="0" i="0" u="none" strike="noStrike" cap="none" normalizeH="0" baseline="0" dirty="0">
                <a:ln>
                  <a:noFill/>
                </a:ln>
                <a:solidFill>
                  <a:schemeClr val="bg1"/>
                </a:solidFill>
                <a:effectLst/>
              </a:rPr>
              <a:t># column to use for new df index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chemeClr val="bg1"/>
                </a:solidFill>
              </a:rPr>
              <a:t>columns = 	# column(s) to use to get new column names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bg1"/>
                </a:solidFill>
                <a:effectLst/>
              </a:rPr>
              <a:t>Values = 	# column(s) to use to get new values</a:t>
            </a:r>
          </a:p>
        </p:txBody>
      </p:sp>
    </p:spTree>
    <p:extLst>
      <p:ext uri="{BB962C8B-B14F-4D97-AF65-F5344CB8AC3E}">
        <p14:creationId xmlns:p14="http://schemas.microsoft.com/office/powerpoint/2010/main" val="175608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9995F5-7ECD-46AA-97C4-EDBFC770BCD4}"/>
              </a:ext>
            </a:extLst>
          </p:cNvPr>
          <p:cNvSpPr>
            <a:spLocks noGrp="1"/>
          </p:cNvSpPr>
          <p:nvPr>
            <p:ph type="title"/>
          </p:nvPr>
        </p:nvSpPr>
        <p:spPr/>
        <p:txBody>
          <a:bodyPr>
            <a:normAutofit fontScale="90000"/>
          </a:bodyPr>
          <a:lstStyle/>
          <a:p>
            <a:r>
              <a:rPr lang="en-US" dirty="0"/>
              <a:t>Data Aggregation and Group Operations</a:t>
            </a:r>
          </a:p>
        </p:txBody>
      </p:sp>
      <p:sp>
        <p:nvSpPr>
          <p:cNvPr id="6" name="Text Placeholder 5">
            <a:extLst>
              <a:ext uri="{FF2B5EF4-FFF2-40B4-BE49-F238E27FC236}">
                <a16:creationId xmlns:a16="http://schemas.microsoft.com/office/drawing/2014/main" id="{0CD61DA8-CC56-4833-8019-E486D6DB4BC8}"/>
              </a:ext>
            </a:extLst>
          </p:cNvPr>
          <p:cNvSpPr>
            <a:spLocks noGrp="1"/>
          </p:cNvSpPr>
          <p:nvPr>
            <p:ph type="body" sz="quarter" idx="10"/>
          </p:nvPr>
        </p:nvSpPr>
        <p:spPr/>
        <p:txBody>
          <a:bodyPr/>
          <a:lstStyle/>
          <a:p>
            <a:r>
              <a:rPr lang="en-US" dirty="0"/>
              <a:t>Split-Apply-Combine</a:t>
            </a:r>
          </a:p>
        </p:txBody>
      </p:sp>
      <p:pic>
        <p:nvPicPr>
          <p:cNvPr id="8" name="Picture 7" descr="Diagram&#10;&#10;Description automatically generated">
            <a:extLst>
              <a:ext uri="{FF2B5EF4-FFF2-40B4-BE49-F238E27FC236}">
                <a16:creationId xmlns:a16="http://schemas.microsoft.com/office/drawing/2014/main" id="{2BC4D968-94B1-41E0-A5A0-42FD66234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292" y="1359635"/>
            <a:ext cx="3621057" cy="3125691"/>
          </a:xfrm>
          <a:prstGeom prst="rect">
            <a:avLst/>
          </a:prstGeom>
        </p:spPr>
      </p:pic>
    </p:spTree>
    <p:extLst>
      <p:ext uri="{BB962C8B-B14F-4D97-AF65-F5344CB8AC3E}">
        <p14:creationId xmlns:p14="http://schemas.microsoft.com/office/powerpoint/2010/main" val="2860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2E6998-ECC8-4B7E-814C-526FF7FC83DA}"/>
              </a:ext>
            </a:extLst>
          </p:cNvPr>
          <p:cNvPicPr>
            <a:picLocks noChangeAspect="1"/>
          </p:cNvPicPr>
          <p:nvPr/>
        </p:nvPicPr>
        <p:blipFill>
          <a:blip r:embed="rId2"/>
          <a:stretch>
            <a:fillRect/>
          </a:stretch>
        </p:blipFill>
        <p:spPr>
          <a:xfrm>
            <a:off x="2219325" y="1532255"/>
            <a:ext cx="4705350" cy="2647950"/>
          </a:xfrm>
          <a:prstGeom prst="rect">
            <a:avLst/>
          </a:prstGeom>
        </p:spPr>
      </p:pic>
    </p:spTree>
    <p:extLst>
      <p:ext uri="{BB962C8B-B14F-4D97-AF65-F5344CB8AC3E}">
        <p14:creationId xmlns:p14="http://schemas.microsoft.com/office/powerpoint/2010/main" val="21699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46CB03EA-E1C0-44E7-81AA-AEFE5A2F5878}"/>
              </a:ext>
            </a:extLst>
          </p:cNvPr>
          <p:cNvPicPr>
            <a:picLocks noChangeAspect="1"/>
          </p:cNvPicPr>
          <p:nvPr/>
        </p:nvPicPr>
        <p:blipFill>
          <a:blip r:embed="rId2"/>
          <a:stretch>
            <a:fillRect/>
          </a:stretch>
        </p:blipFill>
        <p:spPr>
          <a:xfrm>
            <a:off x="1770803" y="1635441"/>
            <a:ext cx="5731003" cy="2387918"/>
          </a:xfrm>
          <a:prstGeom prst="rect">
            <a:avLst/>
          </a:prstGeom>
        </p:spPr>
      </p:pic>
    </p:spTree>
    <p:extLst>
      <p:ext uri="{BB962C8B-B14F-4D97-AF65-F5344CB8AC3E}">
        <p14:creationId xmlns:p14="http://schemas.microsoft.com/office/powerpoint/2010/main" val="110638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EA2BE7D-F847-4C8C-9444-2BD3B2C84FF2}"/>
              </a:ext>
            </a:extLst>
          </p:cNvPr>
          <p:cNvPicPr>
            <a:picLocks noChangeAspect="1"/>
          </p:cNvPicPr>
          <p:nvPr/>
        </p:nvPicPr>
        <p:blipFill>
          <a:blip r:embed="rId2"/>
          <a:stretch>
            <a:fillRect/>
          </a:stretch>
        </p:blipFill>
        <p:spPr>
          <a:xfrm>
            <a:off x="2243137" y="1492779"/>
            <a:ext cx="4657725" cy="2428875"/>
          </a:xfrm>
          <a:prstGeom prst="rect">
            <a:avLst/>
          </a:prstGeom>
        </p:spPr>
      </p:pic>
    </p:spTree>
    <p:extLst>
      <p:ext uri="{BB962C8B-B14F-4D97-AF65-F5344CB8AC3E}">
        <p14:creationId xmlns:p14="http://schemas.microsoft.com/office/powerpoint/2010/main" val="221838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462165-E6A3-4E08-9B6F-BCA2537E330A}"/>
              </a:ext>
            </a:extLst>
          </p:cNvPr>
          <p:cNvPicPr>
            <a:picLocks noChangeAspect="1"/>
          </p:cNvPicPr>
          <p:nvPr/>
        </p:nvPicPr>
        <p:blipFill>
          <a:blip r:embed="rId2"/>
          <a:stretch>
            <a:fillRect/>
          </a:stretch>
        </p:blipFill>
        <p:spPr>
          <a:xfrm>
            <a:off x="2169160" y="1301962"/>
            <a:ext cx="4579736" cy="3459692"/>
          </a:xfrm>
          <a:prstGeom prst="rect">
            <a:avLst/>
          </a:prstGeom>
        </p:spPr>
      </p:pic>
    </p:spTree>
    <p:extLst>
      <p:ext uri="{BB962C8B-B14F-4D97-AF65-F5344CB8AC3E}">
        <p14:creationId xmlns:p14="http://schemas.microsoft.com/office/powerpoint/2010/main" val="397436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6BAC8A8-AF6B-48BB-8F2F-1F717318AA9C}"/>
              </a:ext>
            </a:extLst>
          </p:cNvPr>
          <p:cNvPicPr>
            <a:picLocks noChangeAspect="1"/>
          </p:cNvPicPr>
          <p:nvPr/>
        </p:nvPicPr>
        <p:blipFill>
          <a:blip r:embed="rId2"/>
          <a:stretch>
            <a:fillRect/>
          </a:stretch>
        </p:blipFill>
        <p:spPr>
          <a:xfrm>
            <a:off x="2891842" y="1284181"/>
            <a:ext cx="3360315" cy="3641208"/>
          </a:xfrm>
          <a:prstGeom prst="rect">
            <a:avLst/>
          </a:prstGeom>
        </p:spPr>
      </p:pic>
    </p:spTree>
    <p:extLst>
      <p:ext uri="{BB962C8B-B14F-4D97-AF65-F5344CB8AC3E}">
        <p14:creationId xmlns:p14="http://schemas.microsoft.com/office/powerpoint/2010/main" val="8840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5C7-C183-4127-A8C3-41AB0AC1E925}"/>
              </a:ext>
            </a:extLst>
          </p:cNvPr>
          <p:cNvSpPr>
            <a:spLocks noGrp="1"/>
          </p:cNvSpPr>
          <p:nvPr>
            <p:ph type="title"/>
          </p:nvPr>
        </p:nvSpPr>
        <p:spPr/>
        <p:txBody>
          <a:bodyPr>
            <a:normAutofit fontScale="90000"/>
          </a:bodyPr>
          <a:lstStyle/>
          <a:p>
            <a:r>
              <a:rPr lang="en-US" dirty="0"/>
              <a:t>Data Aggregation and Group Operations</a:t>
            </a:r>
          </a:p>
        </p:txBody>
      </p:sp>
      <p:sp>
        <p:nvSpPr>
          <p:cNvPr id="4" name="Text Placeholder 3">
            <a:extLst>
              <a:ext uri="{FF2B5EF4-FFF2-40B4-BE49-F238E27FC236}">
                <a16:creationId xmlns:a16="http://schemas.microsoft.com/office/drawing/2014/main" id="{A6C0381F-6421-4CD3-8BCF-D614AFE0AA8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DB1A5892-4461-421B-B04F-7F1A1685C0C7}"/>
              </a:ext>
            </a:extLst>
          </p:cNvPr>
          <p:cNvPicPr>
            <a:picLocks noChangeAspect="1"/>
          </p:cNvPicPr>
          <p:nvPr/>
        </p:nvPicPr>
        <p:blipFill>
          <a:blip r:embed="rId2"/>
          <a:stretch>
            <a:fillRect/>
          </a:stretch>
        </p:blipFill>
        <p:spPr>
          <a:xfrm>
            <a:off x="2649008" y="1405798"/>
            <a:ext cx="4124325" cy="3005864"/>
          </a:xfrm>
          <a:prstGeom prst="rect">
            <a:avLst/>
          </a:prstGeom>
        </p:spPr>
      </p:pic>
    </p:spTree>
    <p:extLst>
      <p:ext uri="{BB962C8B-B14F-4D97-AF65-F5344CB8AC3E}">
        <p14:creationId xmlns:p14="http://schemas.microsoft.com/office/powerpoint/2010/main" val="401860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148C15-7DA6-410C-B6C0-7313D17D83E2}"/>
              </a:ext>
            </a:extLst>
          </p:cNvPr>
          <p:cNvSpPr>
            <a:spLocks noGrp="1"/>
          </p:cNvSpPr>
          <p:nvPr>
            <p:ph type="title"/>
          </p:nvPr>
        </p:nvSpPr>
        <p:spPr/>
        <p:txBody>
          <a:bodyPr>
            <a:normAutofit fontScale="90000"/>
          </a:bodyPr>
          <a:lstStyle/>
          <a:p>
            <a:r>
              <a:rPr lang="en-US" dirty="0"/>
              <a:t>Data Structures for Analytics</a:t>
            </a:r>
          </a:p>
        </p:txBody>
      </p:sp>
      <p:sp>
        <p:nvSpPr>
          <p:cNvPr id="5" name="Content Placeholder 4">
            <a:extLst>
              <a:ext uri="{FF2B5EF4-FFF2-40B4-BE49-F238E27FC236}">
                <a16:creationId xmlns:a16="http://schemas.microsoft.com/office/drawing/2014/main" id="{93A9C9B6-425D-4E60-AE07-122140D5E8C5}"/>
              </a:ext>
            </a:extLst>
          </p:cNvPr>
          <p:cNvSpPr>
            <a:spLocks noGrp="1"/>
          </p:cNvSpPr>
          <p:nvPr>
            <p:ph idx="1"/>
          </p:nvPr>
        </p:nvSpPr>
        <p:spPr/>
        <p:txBody>
          <a:bodyPr/>
          <a:lstStyle/>
          <a:p>
            <a:r>
              <a:rPr lang="en-US" dirty="0"/>
              <a:t>There is generally a need to convert standard data structures from data sources into structures suitable for analytics</a:t>
            </a:r>
          </a:p>
          <a:p>
            <a:pPr lvl="1"/>
            <a:r>
              <a:rPr lang="en-US" dirty="0"/>
              <a:t>This is a primary topic of DSCI/ISE-559</a:t>
            </a:r>
          </a:p>
          <a:p>
            <a:r>
              <a:rPr lang="en-US" dirty="0"/>
              <a:t>Most standard analytics packages (including Python/Pandas) operate primarily on “rectangular data” (rows and columns)</a:t>
            </a:r>
          </a:p>
        </p:txBody>
      </p:sp>
      <p:sp>
        <p:nvSpPr>
          <p:cNvPr id="6" name="Text Placeholder 5">
            <a:extLst>
              <a:ext uri="{FF2B5EF4-FFF2-40B4-BE49-F238E27FC236}">
                <a16:creationId xmlns:a16="http://schemas.microsoft.com/office/drawing/2014/main" id="{F5F08113-4057-4A12-B44E-1E49F3274110}"/>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16540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BECA-D206-49FF-B1A4-2C75E896E6FD}"/>
              </a:ext>
            </a:extLst>
          </p:cNvPr>
          <p:cNvSpPr>
            <a:spLocks noGrp="1"/>
          </p:cNvSpPr>
          <p:nvPr>
            <p:ph type="title"/>
          </p:nvPr>
        </p:nvSpPr>
        <p:spPr/>
        <p:txBody>
          <a:bodyPr>
            <a:normAutofit fontScale="90000"/>
          </a:bodyPr>
          <a:lstStyle/>
          <a:p>
            <a:r>
              <a:rPr lang="en-US" dirty="0"/>
              <a:t>Noisy/Missing Value Treatment </a:t>
            </a:r>
          </a:p>
        </p:txBody>
      </p:sp>
      <p:sp>
        <p:nvSpPr>
          <p:cNvPr id="3" name="Content Placeholder 2">
            <a:extLst>
              <a:ext uri="{FF2B5EF4-FFF2-40B4-BE49-F238E27FC236}">
                <a16:creationId xmlns:a16="http://schemas.microsoft.com/office/drawing/2014/main" id="{1E75A427-F40C-46A5-AA14-247E4BB70D66}"/>
              </a:ext>
            </a:extLst>
          </p:cNvPr>
          <p:cNvSpPr>
            <a:spLocks noGrp="1"/>
          </p:cNvSpPr>
          <p:nvPr>
            <p:ph idx="1"/>
          </p:nvPr>
        </p:nvSpPr>
        <p:spPr/>
        <p:txBody>
          <a:bodyPr>
            <a:normAutofit lnSpcReduction="10000"/>
          </a:bodyPr>
          <a:lstStyle/>
          <a:p>
            <a:pPr marL="0" indent="0">
              <a:buNone/>
            </a:pPr>
            <a:r>
              <a:rPr lang="en-US" dirty="0"/>
              <a:t>Data cleaning generally involves detecting and addressing the following primary data quality issues:</a:t>
            </a:r>
          </a:p>
          <a:p>
            <a:r>
              <a:rPr lang="en-US" dirty="0"/>
              <a:t>Incomplete data (variables with missing values)</a:t>
            </a:r>
          </a:p>
          <a:p>
            <a:r>
              <a:rPr lang="en-US" dirty="0"/>
              <a:t>Extreme outliers (values that are incorrect with high probability)</a:t>
            </a:r>
          </a:p>
          <a:p>
            <a:pPr lvl="1"/>
            <a:r>
              <a:rPr lang="en-US" dirty="0"/>
              <a:t>Unreasonably high or low</a:t>
            </a:r>
          </a:p>
          <a:p>
            <a:pPr lvl="1"/>
            <a:r>
              <a:rPr lang="en-US" dirty="0"/>
              <a:t>Negative values for variables that should be non-negative</a:t>
            </a:r>
          </a:p>
          <a:p>
            <a:r>
              <a:rPr lang="en-US" dirty="0"/>
              <a:t>Inconsistent data</a:t>
            </a:r>
          </a:p>
          <a:p>
            <a:pPr lvl="1"/>
            <a:r>
              <a:rPr lang="en-US" dirty="0"/>
              <a:t>For example, birthdate and age consistent</a:t>
            </a:r>
          </a:p>
          <a:p>
            <a:r>
              <a:rPr lang="en-US" dirty="0"/>
              <a:t>Intentionally disguised data</a:t>
            </a:r>
          </a:p>
          <a:p>
            <a:pPr lvl="1"/>
            <a:r>
              <a:rPr lang="en-US" dirty="0"/>
              <a:t>For example, everyone’s birthday is January 1</a:t>
            </a:r>
          </a:p>
        </p:txBody>
      </p:sp>
      <p:sp>
        <p:nvSpPr>
          <p:cNvPr id="4" name="Text Placeholder 3">
            <a:extLst>
              <a:ext uri="{FF2B5EF4-FFF2-40B4-BE49-F238E27FC236}">
                <a16:creationId xmlns:a16="http://schemas.microsoft.com/office/drawing/2014/main" id="{4DC60F79-059C-4A22-B5CC-6934464BDCF1}"/>
              </a:ext>
            </a:extLst>
          </p:cNvPr>
          <p:cNvSpPr>
            <a:spLocks noGrp="1"/>
          </p:cNvSpPr>
          <p:nvPr>
            <p:ph type="body" sz="quarter" idx="10"/>
          </p:nvPr>
        </p:nvSpPr>
        <p:spPr/>
        <p:txBody>
          <a:bodyPr/>
          <a:lstStyle/>
          <a:p>
            <a:r>
              <a:rPr lang="en-US" dirty="0"/>
              <a:t>Primary Data Quality Issues</a:t>
            </a:r>
          </a:p>
        </p:txBody>
      </p:sp>
    </p:spTree>
    <p:extLst>
      <p:ext uri="{BB962C8B-B14F-4D97-AF65-F5344CB8AC3E}">
        <p14:creationId xmlns:p14="http://schemas.microsoft.com/office/powerpoint/2010/main" val="51320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A1C1-F899-475D-B956-F4A34735EA52}"/>
              </a:ext>
            </a:extLst>
          </p:cNvPr>
          <p:cNvSpPr>
            <a:spLocks noGrp="1"/>
          </p:cNvSpPr>
          <p:nvPr>
            <p:ph type="title"/>
          </p:nvPr>
        </p:nvSpPr>
        <p:spPr/>
        <p:txBody>
          <a:bodyPr>
            <a:normAutofit fontScale="90000"/>
          </a:bodyPr>
          <a:lstStyle/>
          <a:p>
            <a:r>
              <a:rPr lang="en-US" dirty="0"/>
              <a:t>Noisy/Missing Value Treatment </a:t>
            </a:r>
          </a:p>
        </p:txBody>
      </p:sp>
      <p:sp>
        <p:nvSpPr>
          <p:cNvPr id="4" name="Content Placeholder 3">
            <a:extLst>
              <a:ext uri="{FF2B5EF4-FFF2-40B4-BE49-F238E27FC236}">
                <a16:creationId xmlns:a16="http://schemas.microsoft.com/office/drawing/2014/main" id="{4EA4CD27-E1CA-4738-880B-E36368502864}"/>
              </a:ext>
            </a:extLst>
          </p:cNvPr>
          <p:cNvSpPr>
            <a:spLocks noGrp="1"/>
          </p:cNvSpPr>
          <p:nvPr>
            <p:ph idx="1"/>
          </p:nvPr>
        </p:nvSpPr>
        <p:spPr/>
        <p:txBody>
          <a:bodyPr>
            <a:normAutofit fontScale="92500"/>
          </a:bodyPr>
          <a:lstStyle/>
          <a:p>
            <a:r>
              <a:rPr lang="en-US" dirty="0"/>
              <a:t>Ignore the observation—not effective when the % of missing values per attribute varies considerably</a:t>
            </a:r>
          </a:p>
          <a:p>
            <a:r>
              <a:rPr lang="en-US" dirty="0"/>
              <a:t>Fill in it automatically (imputation) with</a:t>
            </a:r>
          </a:p>
          <a:p>
            <a:pPr lvl="1"/>
            <a:r>
              <a:rPr lang="en-US" dirty="0"/>
              <a:t>A global constant : e.g., “unknown”, a new class?</a:t>
            </a:r>
          </a:p>
          <a:p>
            <a:pPr lvl="1"/>
            <a:r>
              <a:rPr lang="en-US" dirty="0"/>
              <a:t>The attribute mean</a:t>
            </a:r>
          </a:p>
          <a:p>
            <a:pPr lvl="1"/>
            <a:r>
              <a:rPr lang="en-US" dirty="0"/>
              <a:t>The attribute mean for all samples belonging to the same class</a:t>
            </a:r>
          </a:p>
          <a:p>
            <a:pPr lvl="1"/>
            <a:r>
              <a:rPr lang="en-US" dirty="0"/>
              <a:t>The most probable value: inference-based such as Bayesian formula or decision tree</a:t>
            </a:r>
          </a:p>
          <a:p>
            <a:pPr lvl="1"/>
            <a:endParaRPr lang="en-US" dirty="0"/>
          </a:p>
          <a:p>
            <a:r>
              <a:rPr lang="en-US" i="1" dirty="0"/>
              <a:t>The best process for handling missing, noisy, and outlier data is dependent on your intended subsequent use of the Analytics Data Mart</a:t>
            </a:r>
          </a:p>
          <a:p>
            <a:endParaRPr lang="en-US" dirty="0"/>
          </a:p>
        </p:txBody>
      </p:sp>
      <p:sp>
        <p:nvSpPr>
          <p:cNvPr id="5" name="Text Placeholder 4">
            <a:extLst>
              <a:ext uri="{FF2B5EF4-FFF2-40B4-BE49-F238E27FC236}">
                <a16:creationId xmlns:a16="http://schemas.microsoft.com/office/drawing/2014/main" id="{2EE404DB-535C-4E23-9CCB-5EB11171906C}"/>
              </a:ext>
            </a:extLst>
          </p:cNvPr>
          <p:cNvSpPr>
            <a:spLocks noGrp="1"/>
          </p:cNvSpPr>
          <p:nvPr>
            <p:ph type="body" sz="quarter" idx="10"/>
          </p:nvPr>
        </p:nvSpPr>
        <p:spPr/>
        <p:txBody>
          <a:bodyPr/>
          <a:lstStyle/>
          <a:p>
            <a:r>
              <a:rPr lang="en-US" dirty="0"/>
              <a:t>Options for Handling Incomplete/Missing Data</a:t>
            </a:r>
          </a:p>
        </p:txBody>
      </p:sp>
      <p:sp>
        <p:nvSpPr>
          <p:cNvPr id="3" name="Slide Number Placeholder 2">
            <a:extLst>
              <a:ext uri="{FF2B5EF4-FFF2-40B4-BE49-F238E27FC236}">
                <a16:creationId xmlns:a16="http://schemas.microsoft.com/office/drawing/2014/main" id="{6F0000A7-DB40-4BCB-B408-D76C63F89EAE}"/>
              </a:ext>
            </a:extLst>
          </p:cNvPr>
          <p:cNvSpPr>
            <a:spLocks noGrp="1"/>
          </p:cNvSpPr>
          <p:nvPr>
            <p:ph type="sldNum" sz="quarter" idx="4294967295"/>
          </p:nvPr>
        </p:nvSpPr>
        <p:spPr>
          <a:xfrm>
            <a:off x="0" y="0"/>
            <a:ext cx="0" cy="0"/>
          </a:xfrm>
        </p:spPr>
        <p:txBody>
          <a:bodyPr/>
          <a:lstStyle/>
          <a:p>
            <a:fld id="{6E61BB2A-F643-4BC4-A7C3-7339FD5A6B19}" type="slidenum">
              <a:rPr lang="en-US" smtClean="0"/>
              <a:pPr/>
              <a:t>41</a:t>
            </a:fld>
            <a:endParaRPr lang="en-US" dirty="0"/>
          </a:p>
        </p:txBody>
      </p:sp>
    </p:spTree>
    <p:extLst>
      <p:ext uri="{BB962C8B-B14F-4D97-AF65-F5344CB8AC3E}">
        <p14:creationId xmlns:p14="http://schemas.microsoft.com/office/powerpoint/2010/main" val="284165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3CBE-B531-4247-942B-05026A60396E}"/>
              </a:ext>
            </a:extLst>
          </p:cNvPr>
          <p:cNvSpPr>
            <a:spLocks noGrp="1"/>
          </p:cNvSpPr>
          <p:nvPr>
            <p:ph type="title"/>
          </p:nvPr>
        </p:nvSpPr>
        <p:spPr/>
        <p:txBody>
          <a:bodyPr>
            <a:normAutofit fontScale="90000"/>
          </a:bodyPr>
          <a:lstStyle/>
          <a:p>
            <a:r>
              <a:rPr lang="en-US" dirty="0"/>
              <a:t>Noisy/Missing Value Treatment </a:t>
            </a:r>
          </a:p>
        </p:txBody>
      </p:sp>
      <p:sp>
        <p:nvSpPr>
          <p:cNvPr id="4" name="Text Placeholder 3">
            <a:extLst>
              <a:ext uri="{FF2B5EF4-FFF2-40B4-BE49-F238E27FC236}">
                <a16:creationId xmlns:a16="http://schemas.microsoft.com/office/drawing/2014/main" id="{495EA680-8DC6-4D19-8936-9DD4BF05F4FF}"/>
              </a:ext>
            </a:extLst>
          </p:cNvPr>
          <p:cNvSpPr>
            <a:spLocks noGrp="1"/>
          </p:cNvSpPr>
          <p:nvPr>
            <p:ph type="body" sz="quarter" idx="10"/>
          </p:nvPr>
        </p:nvSpPr>
        <p:spPr/>
        <p:txBody>
          <a:bodyPr/>
          <a:lstStyle/>
          <a:p>
            <a:r>
              <a:rPr lang="en-US" dirty="0"/>
              <a:t>Pandas Functions for Handling Missing Data</a:t>
            </a:r>
          </a:p>
        </p:txBody>
      </p:sp>
      <p:pic>
        <p:nvPicPr>
          <p:cNvPr id="6" name="Picture 5">
            <a:extLst>
              <a:ext uri="{FF2B5EF4-FFF2-40B4-BE49-F238E27FC236}">
                <a16:creationId xmlns:a16="http://schemas.microsoft.com/office/drawing/2014/main" id="{B11BAF46-F16C-4ACC-91C2-CFD90AB5C8F1}"/>
              </a:ext>
            </a:extLst>
          </p:cNvPr>
          <p:cNvPicPr>
            <a:picLocks noChangeAspect="1"/>
          </p:cNvPicPr>
          <p:nvPr/>
        </p:nvPicPr>
        <p:blipFill>
          <a:blip r:embed="rId2"/>
          <a:stretch>
            <a:fillRect/>
          </a:stretch>
        </p:blipFill>
        <p:spPr>
          <a:xfrm>
            <a:off x="2590295" y="1189038"/>
            <a:ext cx="3963409" cy="3866425"/>
          </a:xfrm>
          <a:prstGeom prst="rect">
            <a:avLst/>
          </a:prstGeom>
        </p:spPr>
      </p:pic>
    </p:spTree>
    <p:extLst>
      <p:ext uri="{BB962C8B-B14F-4D97-AF65-F5344CB8AC3E}">
        <p14:creationId xmlns:p14="http://schemas.microsoft.com/office/powerpoint/2010/main" val="140303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3CBE-B531-4247-942B-05026A60396E}"/>
              </a:ext>
            </a:extLst>
          </p:cNvPr>
          <p:cNvSpPr>
            <a:spLocks noGrp="1"/>
          </p:cNvSpPr>
          <p:nvPr>
            <p:ph type="title"/>
          </p:nvPr>
        </p:nvSpPr>
        <p:spPr/>
        <p:txBody>
          <a:bodyPr>
            <a:normAutofit fontScale="90000"/>
          </a:bodyPr>
          <a:lstStyle/>
          <a:p>
            <a:r>
              <a:rPr lang="en-US" dirty="0"/>
              <a:t>Noisy/Missing Value Treatment </a:t>
            </a:r>
          </a:p>
        </p:txBody>
      </p:sp>
      <p:sp>
        <p:nvSpPr>
          <p:cNvPr id="4" name="Text Placeholder 3">
            <a:extLst>
              <a:ext uri="{FF2B5EF4-FFF2-40B4-BE49-F238E27FC236}">
                <a16:creationId xmlns:a16="http://schemas.microsoft.com/office/drawing/2014/main" id="{495EA680-8DC6-4D19-8936-9DD4BF05F4FF}"/>
              </a:ext>
            </a:extLst>
          </p:cNvPr>
          <p:cNvSpPr>
            <a:spLocks noGrp="1"/>
          </p:cNvSpPr>
          <p:nvPr>
            <p:ph type="body" sz="quarter" idx="10"/>
          </p:nvPr>
        </p:nvSpPr>
        <p:spPr/>
        <p:txBody>
          <a:bodyPr/>
          <a:lstStyle/>
          <a:p>
            <a:r>
              <a:rPr lang="en-US" dirty="0"/>
              <a:t>Pandas Functions for Handling Missing Data</a:t>
            </a:r>
          </a:p>
        </p:txBody>
      </p:sp>
      <p:pic>
        <p:nvPicPr>
          <p:cNvPr id="5" name="Picture 4">
            <a:extLst>
              <a:ext uri="{FF2B5EF4-FFF2-40B4-BE49-F238E27FC236}">
                <a16:creationId xmlns:a16="http://schemas.microsoft.com/office/drawing/2014/main" id="{7A662695-92E5-42CC-A7F9-9B8EDAC0D29B}"/>
              </a:ext>
            </a:extLst>
          </p:cNvPr>
          <p:cNvPicPr>
            <a:picLocks noChangeAspect="1"/>
          </p:cNvPicPr>
          <p:nvPr/>
        </p:nvPicPr>
        <p:blipFill>
          <a:blip r:embed="rId2"/>
          <a:stretch>
            <a:fillRect/>
          </a:stretch>
        </p:blipFill>
        <p:spPr>
          <a:xfrm>
            <a:off x="2444750" y="1295940"/>
            <a:ext cx="4254500" cy="3417178"/>
          </a:xfrm>
          <a:prstGeom prst="rect">
            <a:avLst/>
          </a:prstGeom>
        </p:spPr>
      </p:pic>
      <p:sp>
        <p:nvSpPr>
          <p:cNvPr id="7" name="TextBox 6">
            <a:extLst>
              <a:ext uri="{FF2B5EF4-FFF2-40B4-BE49-F238E27FC236}">
                <a16:creationId xmlns:a16="http://schemas.microsoft.com/office/drawing/2014/main" id="{0D22E272-6F6D-47A6-9C76-A33AA69B7115}"/>
              </a:ext>
            </a:extLst>
          </p:cNvPr>
          <p:cNvSpPr txBox="1"/>
          <p:nvPr/>
        </p:nvSpPr>
        <p:spPr>
          <a:xfrm>
            <a:off x="241300" y="2413000"/>
            <a:ext cx="1422400" cy="1015663"/>
          </a:xfrm>
          <a:prstGeom prst="rect">
            <a:avLst/>
          </a:prstGeom>
          <a:noFill/>
        </p:spPr>
        <p:txBody>
          <a:bodyPr wrap="square" rtlCol="0">
            <a:spAutoFit/>
          </a:bodyPr>
          <a:lstStyle/>
          <a:p>
            <a:pPr algn="l"/>
            <a:r>
              <a:rPr lang="en-US" sz="1200" dirty="0">
                <a:solidFill>
                  <a:schemeClr val="bg1"/>
                </a:solidFill>
                <a:latin typeface="+mj-lt"/>
              </a:rPr>
              <a:t>Key Pandas functions for handling missing data are </a:t>
            </a:r>
            <a:r>
              <a:rPr lang="en-US" sz="1200" dirty="0" err="1">
                <a:solidFill>
                  <a:schemeClr val="bg1"/>
                </a:solidFill>
                <a:latin typeface="+mj-lt"/>
              </a:rPr>
              <a:t>dropna</a:t>
            </a:r>
            <a:r>
              <a:rPr lang="en-US" sz="1200" dirty="0">
                <a:solidFill>
                  <a:schemeClr val="bg1"/>
                </a:solidFill>
                <a:latin typeface="+mj-lt"/>
              </a:rPr>
              <a:t>() and </a:t>
            </a:r>
            <a:r>
              <a:rPr lang="en-US" sz="1200" dirty="0" err="1">
                <a:solidFill>
                  <a:schemeClr val="bg1"/>
                </a:solidFill>
                <a:latin typeface="+mj-lt"/>
              </a:rPr>
              <a:t>fillna</a:t>
            </a:r>
            <a:r>
              <a:rPr lang="en-US" sz="1200" dirty="0">
                <a:solidFill>
                  <a:schemeClr val="bg1"/>
                </a:solidFill>
                <a:latin typeface="+mj-lt"/>
              </a:rPr>
              <a:t>()</a:t>
            </a:r>
          </a:p>
        </p:txBody>
      </p:sp>
      <p:cxnSp>
        <p:nvCxnSpPr>
          <p:cNvPr id="9" name="Straight Arrow Connector 8">
            <a:extLst>
              <a:ext uri="{FF2B5EF4-FFF2-40B4-BE49-F238E27FC236}">
                <a16:creationId xmlns:a16="http://schemas.microsoft.com/office/drawing/2014/main" id="{BFA8EE17-3CB9-4431-885F-3389A1711BE5}"/>
              </a:ext>
            </a:extLst>
          </p:cNvPr>
          <p:cNvCxnSpPr>
            <a:stCxn id="7" idx="3"/>
          </p:cNvCxnSpPr>
          <p:nvPr/>
        </p:nvCxnSpPr>
        <p:spPr>
          <a:xfrm flipV="1">
            <a:off x="1663700" y="2705100"/>
            <a:ext cx="1866900" cy="215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F01F4D-82D9-4219-A296-F1D9A88AE7ED}"/>
              </a:ext>
            </a:extLst>
          </p:cNvPr>
          <p:cNvCxnSpPr>
            <a:cxnSpLocks/>
            <a:stCxn id="7" idx="3"/>
          </p:cNvCxnSpPr>
          <p:nvPr/>
        </p:nvCxnSpPr>
        <p:spPr>
          <a:xfrm>
            <a:off x="1663700" y="2920832"/>
            <a:ext cx="1670050" cy="71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2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A1C1-F899-475D-B956-F4A34735EA52}"/>
              </a:ext>
            </a:extLst>
          </p:cNvPr>
          <p:cNvSpPr>
            <a:spLocks noGrp="1"/>
          </p:cNvSpPr>
          <p:nvPr>
            <p:ph type="title"/>
          </p:nvPr>
        </p:nvSpPr>
        <p:spPr/>
        <p:txBody>
          <a:bodyPr>
            <a:normAutofit fontScale="90000"/>
          </a:bodyPr>
          <a:lstStyle/>
          <a:p>
            <a:r>
              <a:rPr lang="en-US" dirty="0"/>
              <a:t>Noisy/Missing Value Treatment </a:t>
            </a:r>
          </a:p>
        </p:txBody>
      </p:sp>
      <p:sp>
        <p:nvSpPr>
          <p:cNvPr id="4" name="Content Placeholder 3">
            <a:extLst>
              <a:ext uri="{FF2B5EF4-FFF2-40B4-BE49-F238E27FC236}">
                <a16:creationId xmlns:a16="http://schemas.microsoft.com/office/drawing/2014/main" id="{4EA4CD27-E1CA-4738-880B-E36368502864}"/>
              </a:ext>
            </a:extLst>
          </p:cNvPr>
          <p:cNvSpPr>
            <a:spLocks noGrp="1"/>
          </p:cNvSpPr>
          <p:nvPr>
            <p:ph idx="1"/>
          </p:nvPr>
        </p:nvSpPr>
        <p:spPr/>
        <p:txBody>
          <a:bodyPr>
            <a:normAutofit/>
          </a:bodyPr>
          <a:lstStyle/>
          <a:p>
            <a:r>
              <a:rPr lang="en-US" dirty="0"/>
              <a:t>When summing the data, missing values will be treated as zero</a:t>
            </a:r>
          </a:p>
          <a:p>
            <a:r>
              <a:rPr lang="en-US" dirty="0"/>
              <a:t>If all values are missing, the sum will be equal to </a:t>
            </a:r>
            <a:r>
              <a:rPr lang="en-US" dirty="0" err="1"/>
              <a:t>NaN</a:t>
            </a:r>
            <a:endParaRPr lang="en-US" dirty="0"/>
          </a:p>
          <a:p>
            <a:r>
              <a:rPr lang="en-US" dirty="0" err="1"/>
              <a:t>cumsum</a:t>
            </a:r>
            <a:r>
              <a:rPr lang="en-US" dirty="0"/>
              <a:t>() and </a:t>
            </a:r>
            <a:r>
              <a:rPr lang="en-US" dirty="0" err="1"/>
              <a:t>cumprod</a:t>
            </a:r>
            <a:r>
              <a:rPr lang="en-US" dirty="0"/>
              <a:t>() methods ignore missing values but preserve them in the resulting arrays</a:t>
            </a:r>
          </a:p>
          <a:p>
            <a:r>
              <a:rPr lang="en-US" dirty="0"/>
              <a:t>Missing values in </a:t>
            </a:r>
            <a:r>
              <a:rPr lang="en-US" dirty="0" err="1"/>
              <a:t>GroupBy</a:t>
            </a:r>
            <a:r>
              <a:rPr lang="en-US" dirty="0"/>
              <a:t> method are excluded (just like in R)</a:t>
            </a:r>
          </a:p>
          <a:p>
            <a:r>
              <a:rPr lang="en-US" dirty="0"/>
              <a:t>Many descriptive statistics methods have </a:t>
            </a:r>
            <a:r>
              <a:rPr lang="en-US" dirty="0" err="1"/>
              <a:t>skipna</a:t>
            </a:r>
            <a:r>
              <a:rPr lang="en-US" dirty="0"/>
              <a:t> option to control if missing data should be excluded . This value is set to True by default (unlike R)</a:t>
            </a:r>
          </a:p>
        </p:txBody>
      </p:sp>
      <p:sp>
        <p:nvSpPr>
          <p:cNvPr id="5" name="Text Placeholder 4">
            <a:extLst>
              <a:ext uri="{FF2B5EF4-FFF2-40B4-BE49-F238E27FC236}">
                <a16:creationId xmlns:a16="http://schemas.microsoft.com/office/drawing/2014/main" id="{2EE404DB-535C-4E23-9CCB-5EB11171906C}"/>
              </a:ext>
            </a:extLst>
          </p:cNvPr>
          <p:cNvSpPr>
            <a:spLocks noGrp="1"/>
          </p:cNvSpPr>
          <p:nvPr>
            <p:ph type="body" sz="quarter" idx="10"/>
          </p:nvPr>
        </p:nvSpPr>
        <p:spPr/>
        <p:txBody>
          <a:bodyPr/>
          <a:lstStyle/>
          <a:p>
            <a:r>
              <a:rPr lang="en-US" dirty="0"/>
              <a:t>General Pandas Procedures</a:t>
            </a:r>
          </a:p>
        </p:txBody>
      </p:sp>
      <p:sp>
        <p:nvSpPr>
          <p:cNvPr id="3" name="Slide Number Placeholder 2">
            <a:extLst>
              <a:ext uri="{FF2B5EF4-FFF2-40B4-BE49-F238E27FC236}">
                <a16:creationId xmlns:a16="http://schemas.microsoft.com/office/drawing/2014/main" id="{6F0000A7-DB40-4BCB-B408-D76C63F89EAE}"/>
              </a:ext>
            </a:extLst>
          </p:cNvPr>
          <p:cNvSpPr>
            <a:spLocks noGrp="1"/>
          </p:cNvSpPr>
          <p:nvPr>
            <p:ph type="sldNum" sz="quarter" idx="4294967295"/>
          </p:nvPr>
        </p:nvSpPr>
        <p:spPr>
          <a:xfrm>
            <a:off x="0" y="0"/>
            <a:ext cx="0" cy="0"/>
          </a:xfrm>
        </p:spPr>
        <p:txBody>
          <a:bodyPr/>
          <a:lstStyle/>
          <a:p>
            <a:fld id="{6E61BB2A-F643-4BC4-A7C3-7339FD5A6B19}" type="slidenum">
              <a:rPr lang="en-US" smtClean="0"/>
              <a:pPr/>
              <a:t>44</a:t>
            </a:fld>
            <a:endParaRPr lang="en-US" dirty="0"/>
          </a:p>
        </p:txBody>
      </p:sp>
    </p:spTree>
    <p:extLst>
      <p:ext uri="{BB962C8B-B14F-4D97-AF65-F5344CB8AC3E}">
        <p14:creationId xmlns:p14="http://schemas.microsoft.com/office/powerpoint/2010/main" val="51777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7DA6-A76A-41C7-A86C-9A0E16621611}"/>
              </a:ext>
            </a:extLst>
          </p:cNvPr>
          <p:cNvSpPr>
            <a:spLocks noGrp="1"/>
          </p:cNvSpPr>
          <p:nvPr>
            <p:ph type="title"/>
          </p:nvPr>
        </p:nvSpPr>
        <p:spPr/>
        <p:txBody>
          <a:bodyPr>
            <a:normAutofit fontScale="90000"/>
          </a:bodyPr>
          <a:lstStyle/>
          <a:p>
            <a:r>
              <a:rPr lang="en-US" dirty="0"/>
              <a:t>Noisy/Missing Value Treatment </a:t>
            </a:r>
          </a:p>
        </p:txBody>
      </p:sp>
      <p:sp>
        <p:nvSpPr>
          <p:cNvPr id="4" name="Text Placeholder 3">
            <a:extLst>
              <a:ext uri="{FF2B5EF4-FFF2-40B4-BE49-F238E27FC236}">
                <a16:creationId xmlns:a16="http://schemas.microsoft.com/office/drawing/2014/main" id="{39C6D33E-551C-461E-B5CA-9B6A2B793AB2}"/>
              </a:ext>
            </a:extLst>
          </p:cNvPr>
          <p:cNvSpPr>
            <a:spLocks noGrp="1"/>
          </p:cNvSpPr>
          <p:nvPr>
            <p:ph type="body" sz="quarter" idx="10"/>
          </p:nvPr>
        </p:nvSpPr>
        <p:spPr/>
        <p:txBody>
          <a:bodyPr/>
          <a:lstStyle/>
          <a:p>
            <a:r>
              <a:rPr lang="en-US" dirty="0"/>
              <a:t>Methods for Handling Missing Values</a:t>
            </a:r>
          </a:p>
        </p:txBody>
      </p:sp>
      <p:graphicFrame>
        <p:nvGraphicFramePr>
          <p:cNvPr id="5" name="Table 4">
            <a:extLst>
              <a:ext uri="{FF2B5EF4-FFF2-40B4-BE49-F238E27FC236}">
                <a16:creationId xmlns:a16="http://schemas.microsoft.com/office/drawing/2014/main" id="{ADD88458-D997-4893-AF26-89B97FBCF512}"/>
              </a:ext>
            </a:extLst>
          </p:cNvPr>
          <p:cNvGraphicFramePr>
            <a:graphicFrameLocks noGrp="1"/>
          </p:cNvGraphicFramePr>
          <p:nvPr/>
        </p:nvGraphicFramePr>
        <p:xfrm>
          <a:off x="1438483" y="1511300"/>
          <a:ext cx="6267033" cy="3135322"/>
        </p:xfrm>
        <a:graphic>
          <a:graphicData uri="http://schemas.openxmlformats.org/drawingml/2006/table">
            <a:tbl>
              <a:tblPr firstRow="1" bandRow="1">
                <a:tableStyleId>{073A0DAA-6AF3-43AB-8588-CEC1D06C72B9}</a:tableStyleId>
              </a:tblPr>
              <a:tblGrid>
                <a:gridCol w="1906603">
                  <a:extLst>
                    <a:ext uri="{9D8B030D-6E8A-4147-A177-3AD203B41FA5}">
                      <a16:colId xmlns:a16="http://schemas.microsoft.com/office/drawing/2014/main" val="20000"/>
                    </a:ext>
                  </a:extLst>
                </a:gridCol>
                <a:gridCol w="4360430">
                  <a:extLst>
                    <a:ext uri="{9D8B030D-6E8A-4147-A177-3AD203B41FA5}">
                      <a16:colId xmlns:a16="http://schemas.microsoft.com/office/drawing/2014/main" val="20001"/>
                    </a:ext>
                  </a:extLst>
                </a:gridCol>
              </a:tblGrid>
              <a:tr h="4115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t>df.method</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description</a:t>
                      </a:r>
                    </a:p>
                  </a:txBody>
                  <a:tcPr/>
                </a:tc>
                <a:extLst>
                  <a:ext uri="{0D108BD9-81ED-4DB2-BD59-A6C34878D82A}">
                    <a16:rowId xmlns:a16="http://schemas.microsoft.com/office/drawing/2014/main" val="10000"/>
                  </a:ext>
                </a:extLst>
              </a:tr>
              <a:tr h="344338">
                <a:tc>
                  <a:txBody>
                    <a:bodyPr/>
                    <a:lstStyle/>
                    <a:p>
                      <a:r>
                        <a:rPr lang="en-US" dirty="0" err="1"/>
                        <a:t>dropna</a:t>
                      </a:r>
                      <a:r>
                        <a:rPr lang="en-US" dirty="0"/>
                        <a:t>()</a:t>
                      </a:r>
                    </a:p>
                  </a:txBody>
                  <a:tcPr/>
                </a:tc>
                <a:tc>
                  <a:txBody>
                    <a:bodyPr/>
                    <a:lstStyle/>
                    <a:p>
                      <a:r>
                        <a:rPr lang="en-US" dirty="0"/>
                        <a:t>Drop missing observations</a:t>
                      </a:r>
                    </a:p>
                  </a:txBody>
                  <a:tcPr/>
                </a:tc>
                <a:extLst>
                  <a:ext uri="{0D108BD9-81ED-4DB2-BD59-A6C34878D82A}">
                    <a16:rowId xmlns:a16="http://schemas.microsoft.com/office/drawing/2014/main" val="10001"/>
                  </a:ext>
                </a:extLst>
              </a:tr>
              <a:tr h="344338">
                <a:tc>
                  <a:txBody>
                    <a:bodyPr/>
                    <a:lstStyle/>
                    <a:p>
                      <a:r>
                        <a:rPr lang="en-US" dirty="0" err="1"/>
                        <a:t>dropna</a:t>
                      </a:r>
                      <a:r>
                        <a:rPr lang="en-US" dirty="0"/>
                        <a:t>(how='all')</a:t>
                      </a:r>
                    </a:p>
                  </a:txBody>
                  <a:tcPr/>
                </a:tc>
                <a:tc>
                  <a:txBody>
                    <a:bodyPr/>
                    <a:lstStyle/>
                    <a:p>
                      <a:r>
                        <a:rPr lang="en-US" dirty="0"/>
                        <a:t>Drop observations where all cells is NA</a:t>
                      </a:r>
                    </a:p>
                  </a:txBody>
                  <a:tcPr/>
                </a:tc>
                <a:extLst>
                  <a:ext uri="{0D108BD9-81ED-4DB2-BD59-A6C34878D82A}">
                    <a16:rowId xmlns:a16="http://schemas.microsoft.com/office/drawing/2014/main" val="10002"/>
                  </a:ext>
                </a:extLst>
              </a:tr>
              <a:tr h="377930">
                <a:tc>
                  <a:txBody>
                    <a:bodyPr/>
                    <a:lstStyle/>
                    <a:p>
                      <a:r>
                        <a:rPr lang="en-US" dirty="0" err="1"/>
                        <a:t>dropna</a:t>
                      </a:r>
                      <a:r>
                        <a:rPr lang="en-US" dirty="0"/>
                        <a:t>(axis=1, how='all')</a:t>
                      </a:r>
                    </a:p>
                  </a:txBody>
                  <a:tcPr/>
                </a:tc>
                <a:tc>
                  <a:txBody>
                    <a:bodyPr/>
                    <a:lstStyle/>
                    <a:p>
                      <a:r>
                        <a:rPr lang="en-US" dirty="0"/>
                        <a:t>Drop column if all the values are</a:t>
                      </a:r>
                      <a:r>
                        <a:rPr lang="en-US" baseline="0" dirty="0"/>
                        <a:t> missing</a:t>
                      </a:r>
                      <a:endParaRPr lang="en-US" dirty="0"/>
                    </a:p>
                  </a:txBody>
                  <a:tcPr/>
                </a:tc>
                <a:extLst>
                  <a:ext uri="{0D108BD9-81ED-4DB2-BD59-A6C34878D82A}">
                    <a16:rowId xmlns:a16="http://schemas.microsoft.com/office/drawing/2014/main" val="10003"/>
                  </a:ext>
                </a:extLst>
              </a:tr>
              <a:tr h="386329">
                <a:tc>
                  <a:txBody>
                    <a:bodyPr/>
                    <a:lstStyle/>
                    <a:p>
                      <a:r>
                        <a:rPr lang="en-US" dirty="0" err="1"/>
                        <a:t>dropna</a:t>
                      </a:r>
                      <a:r>
                        <a:rPr lang="en-US" dirty="0"/>
                        <a:t>(thresh = 5)</a:t>
                      </a:r>
                    </a:p>
                  </a:txBody>
                  <a:tcPr/>
                </a:tc>
                <a:tc>
                  <a:txBody>
                    <a:bodyPr/>
                    <a:lstStyle/>
                    <a:p>
                      <a:r>
                        <a:rPr lang="en-US" dirty="0"/>
                        <a:t>Drop rows that contain less than 5 non-missing values</a:t>
                      </a:r>
                    </a:p>
                  </a:txBody>
                  <a:tcPr/>
                </a:tc>
                <a:extLst>
                  <a:ext uri="{0D108BD9-81ED-4DB2-BD59-A6C34878D82A}">
                    <a16:rowId xmlns:a16="http://schemas.microsoft.com/office/drawing/2014/main" val="10004"/>
                  </a:ext>
                </a:extLst>
              </a:tr>
              <a:tr h="386329">
                <a:tc>
                  <a:txBody>
                    <a:bodyPr/>
                    <a:lstStyle/>
                    <a:p>
                      <a:r>
                        <a:rPr lang="en-US" dirty="0" err="1"/>
                        <a:t>fillna</a:t>
                      </a:r>
                      <a:r>
                        <a:rPr lang="en-US" dirty="0"/>
                        <a:t>(0)</a:t>
                      </a:r>
                    </a:p>
                  </a:txBody>
                  <a:tcPr/>
                </a:tc>
                <a:tc>
                  <a:txBody>
                    <a:bodyPr/>
                    <a:lstStyle/>
                    <a:p>
                      <a:r>
                        <a:rPr lang="en-US" dirty="0"/>
                        <a:t>Replace missing values with zeros</a:t>
                      </a:r>
                    </a:p>
                  </a:txBody>
                  <a:tcPr/>
                </a:tc>
                <a:extLst>
                  <a:ext uri="{0D108BD9-81ED-4DB2-BD59-A6C34878D82A}">
                    <a16:rowId xmlns:a16="http://schemas.microsoft.com/office/drawing/2014/main" val="10005"/>
                  </a:ext>
                </a:extLst>
              </a:tr>
              <a:tr h="356934">
                <a:tc>
                  <a:txBody>
                    <a:bodyPr/>
                    <a:lstStyle/>
                    <a:p>
                      <a:r>
                        <a:rPr lang="en-US" dirty="0" err="1"/>
                        <a:t>isnull</a:t>
                      </a:r>
                      <a:r>
                        <a:rPr lang="en-US" dirty="0"/>
                        <a:t>()</a:t>
                      </a:r>
                    </a:p>
                  </a:txBody>
                  <a:tcPr/>
                </a:tc>
                <a:tc>
                  <a:txBody>
                    <a:bodyPr/>
                    <a:lstStyle/>
                    <a:p>
                      <a:r>
                        <a:rPr lang="en-US" dirty="0"/>
                        <a:t>Returns True if the value is missing</a:t>
                      </a:r>
                    </a:p>
                  </a:txBody>
                  <a:tcPr/>
                </a:tc>
                <a:extLst>
                  <a:ext uri="{0D108BD9-81ED-4DB2-BD59-A6C34878D82A}">
                    <a16:rowId xmlns:a16="http://schemas.microsoft.com/office/drawing/2014/main" val="10006"/>
                  </a:ext>
                </a:extLst>
              </a:tr>
              <a:tr h="356934">
                <a:tc>
                  <a:txBody>
                    <a:bodyPr/>
                    <a:lstStyle/>
                    <a:p>
                      <a:r>
                        <a:rPr lang="en-US" dirty="0" err="1"/>
                        <a:t>notnull</a:t>
                      </a:r>
                      <a:r>
                        <a:rPr lang="en-US" dirty="0"/>
                        <a:t>()</a:t>
                      </a:r>
                    </a:p>
                  </a:txBody>
                  <a:tcPr/>
                </a:tc>
                <a:tc>
                  <a:txBody>
                    <a:bodyPr/>
                    <a:lstStyle/>
                    <a:p>
                      <a:r>
                        <a:rPr lang="en-US" dirty="0"/>
                        <a:t>Returns True for non-missing values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563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7FE7-823D-41D6-82D4-E1B13E7EFE1F}"/>
              </a:ext>
            </a:extLst>
          </p:cNvPr>
          <p:cNvSpPr>
            <a:spLocks noGrp="1"/>
          </p:cNvSpPr>
          <p:nvPr>
            <p:ph type="title"/>
          </p:nvPr>
        </p:nvSpPr>
        <p:spPr/>
        <p:txBody>
          <a:bodyPr>
            <a:normAutofit fontScale="90000"/>
          </a:bodyPr>
          <a:lstStyle/>
          <a:p>
            <a:r>
              <a:rPr lang="en-US" dirty="0"/>
              <a:t>Format Standardization</a:t>
            </a:r>
          </a:p>
        </p:txBody>
      </p:sp>
      <p:sp>
        <p:nvSpPr>
          <p:cNvPr id="3" name="Content Placeholder 2">
            <a:extLst>
              <a:ext uri="{FF2B5EF4-FFF2-40B4-BE49-F238E27FC236}">
                <a16:creationId xmlns:a16="http://schemas.microsoft.com/office/drawing/2014/main" id="{D6713235-846D-4B02-A3DE-4EBB046982D1}"/>
              </a:ext>
            </a:extLst>
          </p:cNvPr>
          <p:cNvSpPr>
            <a:spLocks noGrp="1"/>
          </p:cNvSpPr>
          <p:nvPr>
            <p:ph idx="1"/>
          </p:nvPr>
        </p:nvSpPr>
        <p:spPr/>
        <p:txBody>
          <a:bodyPr/>
          <a:lstStyle/>
          <a:p>
            <a:pPr marL="0" indent="0">
              <a:buNone/>
            </a:pPr>
            <a:r>
              <a:rPr lang="en-US" dirty="0"/>
              <a:t>In general, format standardization is an issue in two areas:</a:t>
            </a:r>
          </a:p>
          <a:p>
            <a:r>
              <a:rPr lang="en-US" dirty="0"/>
              <a:t>Categories</a:t>
            </a:r>
          </a:p>
          <a:p>
            <a:pPr lvl="1"/>
            <a:r>
              <a:rPr lang="en-US" dirty="0"/>
              <a:t>Often represented by text strings but sometimes by numbers (usually integers)</a:t>
            </a:r>
          </a:p>
          <a:p>
            <a:pPr lvl="1"/>
            <a:r>
              <a:rPr lang="en-US" dirty="0"/>
              <a:t>Inconsistent representation of category values</a:t>
            </a:r>
          </a:p>
          <a:p>
            <a:r>
              <a:rPr lang="en-US" dirty="0"/>
              <a:t>Dates</a:t>
            </a:r>
          </a:p>
          <a:p>
            <a:pPr lvl="1"/>
            <a:r>
              <a:rPr lang="en-US" dirty="0"/>
              <a:t>Inconsistent data formats used from multiple data sources</a:t>
            </a:r>
          </a:p>
        </p:txBody>
      </p:sp>
      <p:sp>
        <p:nvSpPr>
          <p:cNvPr id="4" name="Text Placeholder 3">
            <a:extLst>
              <a:ext uri="{FF2B5EF4-FFF2-40B4-BE49-F238E27FC236}">
                <a16:creationId xmlns:a16="http://schemas.microsoft.com/office/drawing/2014/main" id="{8A7BC185-4878-4D32-B81E-52256A91368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400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63AD-334D-416B-9F6C-928A53CBAB6F}"/>
              </a:ext>
            </a:extLst>
          </p:cNvPr>
          <p:cNvSpPr>
            <a:spLocks noGrp="1"/>
          </p:cNvSpPr>
          <p:nvPr>
            <p:ph type="title"/>
          </p:nvPr>
        </p:nvSpPr>
        <p:spPr/>
        <p:txBody>
          <a:bodyPr>
            <a:normAutofit fontScale="90000"/>
          </a:bodyPr>
          <a:lstStyle/>
          <a:p>
            <a:r>
              <a:rPr lang="en-US" dirty="0"/>
              <a:t>Format Standardization - Categories</a:t>
            </a:r>
          </a:p>
        </p:txBody>
      </p:sp>
      <p:sp>
        <p:nvSpPr>
          <p:cNvPr id="3" name="Content Placeholder 2">
            <a:extLst>
              <a:ext uri="{FF2B5EF4-FFF2-40B4-BE49-F238E27FC236}">
                <a16:creationId xmlns:a16="http://schemas.microsoft.com/office/drawing/2014/main" id="{A8D156BA-438E-4906-B540-9CC48D5A515F}"/>
              </a:ext>
            </a:extLst>
          </p:cNvPr>
          <p:cNvSpPr>
            <a:spLocks noGrp="1"/>
          </p:cNvSpPr>
          <p:nvPr>
            <p:ph idx="1"/>
          </p:nvPr>
        </p:nvSpPr>
        <p:spPr>
          <a:xfrm>
            <a:off x="628650" y="1216819"/>
            <a:ext cx="7886700" cy="3263504"/>
          </a:xfrm>
        </p:spPr>
        <p:txBody>
          <a:bodyPr/>
          <a:lstStyle/>
          <a:p>
            <a:r>
              <a:rPr lang="en-US" dirty="0"/>
              <a:t>Pandas contains a “categorical” datatype</a:t>
            </a:r>
          </a:p>
          <a:p>
            <a:pPr lvl="1"/>
            <a:r>
              <a:rPr lang="en-US" dirty="0"/>
              <a:t>May or may not have an “order”</a:t>
            </a:r>
          </a:p>
          <a:p>
            <a:pPr lvl="1"/>
            <a:r>
              <a:rPr lang="en-US" dirty="0"/>
              <a:t>All values of categorical data are either in the defined list of values or are </a:t>
            </a:r>
            <a:r>
              <a:rPr lang="en-US" dirty="0" err="1"/>
              <a:t>np.nan</a:t>
            </a:r>
            <a:endParaRPr lang="en-US" dirty="0"/>
          </a:p>
          <a:p>
            <a:pPr lvl="1"/>
            <a:r>
              <a:rPr lang="en-US" dirty="0"/>
              <a:t>Numerical operations not possible</a:t>
            </a:r>
          </a:p>
          <a:p>
            <a:pPr lvl="1"/>
            <a:endParaRPr lang="en-US" dirty="0"/>
          </a:p>
          <a:p>
            <a:pPr marL="0" indent="0">
              <a:buNone/>
            </a:pPr>
            <a:endParaRPr lang="en-US" dirty="0"/>
          </a:p>
        </p:txBody>
      </p:sp>
    </p:spTree>
    <p:extLst>
      <p:ext uri="{BB962C8B-B14F-4D97-AF65-F5344CB8AC3E}">
        <p14:creationId xmlns:p14="http://schemas.microsoft.com/office/powerpoint/2010/main" val="394873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63AD-334D-416B-9F6C-928A53CBAB6F}"/>
              </a:ext>
            </a:extLst>
          </p:cNvPr>
          <p:cNvSpPr>
            <a:spLocks noGrp="1"/>
          </p:cNvSpPr>
          <p:nvPr>
            <p:ph type="title"/>
          </p:nvPr>
        </p:nvSpPr>
        <p:spPr/>
        <p:txBody>
          <a:bodyPr>
            <a:normAutofit fontScale="90000"/>
          </a:bodyPr>
          <a:lstStyle/>
          <a:p>
            <a:r>
              <a:rPr lang="en-US" dirty="0"/>
              <a:t>Format Standardization - Categories</a:t>
            </a:r>
          </a:p>
        </p:txBody>
      </p:sp>
      <p:sp>
        <p:nvSpPr>
          <p:cNvPr id="6" name="Text Placeholder 5">
            <a:extLst>
              <a:ext uri="{FF2B5EF4-FFF2-40B4-BE49-F238E27FC236}">
                <a16:creationId xmlns:a16="http://schemas.microsoft.com/office/drawing/2014/main" id="{F622F9F9-FDE7-4EFC-8AA6-7B5166C750B2}"/>
              </a:ext>
            </a:extLst>
          </p:cNvPr>
          <p:cNvSpPr>
            <a:spLocks noGrp="1"/>
          </p:cNvSpPr>
          <p:nvPr>
            <p:ph type="body" sz="quarter" idx="10"/>
          </p:nvPr>
        </p:nvSpPr>
        <p:spPr/>
        <p:txBody>
          <a:bodyPr/>
          <a:lstStyle/>
          <a:p>
            <a:r>
              <a:rPr lang="en-US" dirty="0"/>
              <a:t>Series Creation</a:t>
            </a:r>
          </a:p>
        </p:txBody>
      </p:sp>
      <p:pic>
        <p:nvPicPr>
          <p:cNvPr id="8" name="Picture 7">
            <a:extLst>
              <a:ext uri="{FF2B5EF4-FFF2-40B4-BE49-F238E27FC236}">
                <a16:creationId xmlns:a16="http://schemas.microsoft.com/office/drawing/2014/main" id="{F668382C-D2EF-4DD7-9F5F-39C52CE71AF4}"/>
              </a:ext>
            </a:extLst>
          </p:cNvPr>
          <p:cNvPicPr>
            <a:picLocks noChangeAspect="1"/>
          </p:cNvPicPr>
          <p:nvPr/>
        </p:nvPicPr>
        <p:blipFill>
          <a:blip r:embed="rId2"/>
          <a:stretch>
            <a:fillRect/>
          </a:stretch>
        </p:blipFill>
        <p:spPr>
          <a:xfrm>
            <a:off x="2251733" y="1107334"/>
            <a:ext cx="4523717" cy="3928216"/>
          </a:xfrm>
          <a:prstGeom prst="rect">
            <a:avLst/>
          </a:prstGeom>
        </p:spPr>
      </p:pic>
      <p:sp>
        <p:nvSpPr>
          <p:cNvPr id="5" name="TextBox 4">
            <a:extLst>
              <a:ext uri="{FF2B5EF4-FFF2-40B4-BE49-F238E27FC236}">
                <a16:creationId xmlns:a16="http://schemas.microsoft.com/office/drawing/2014/main" id="{A8085442-7F86-42B5-98D0-C7BCA5E34F58}"/>
              </a:ext>
            </a:extLst>
          </p:cNvPr>
          <p:cNvSpPr txBox="1"/>
          <p:nvPr/>
        </p:nvSpPr>
        <p:spPr>
          <a:xfrm>
            <a:off x="400050" y="3808115"/>
            <a:ext cx="1047750" cy="461665"/>
          </a:xfrm>
          <a:prstGeom prst="rect">
            <a:avLst/>
          </a:prstGeom>
          <a:noFill/>
        </p:spPr>
        <p:txBody>
          <a:bodyPr wrap="square" rtlCol="0">
            <a:spAutoFit/>
          </a:bodyPr>
          <a:lstStyle/>
          <a:p>
            <a:pPr algn="l"/>
            <a:r>
              <a:rPr lang="en-US" sz="1200" dirty="0">
                <a:solidFill>
                  <a:schemeClr val="bg1"/>
                </a:solidFill>
                <a:latin typeface="+mj-lt"/>
              </a:rPr>
              <a:t>Why are these </a:t>
            </a:r>
            <a:r>
              <a:rPr lang="en-US" sz="1200" dirty="0" err="1">
                <a:solidFill>
                  <a:schemeClr val="bg1"/>
                </a:solidFill>
                <a:latin typeface="+mj-lt"/>
              </a:rPr>
              <a:t>NaN</a:t>
            </a:r>
            <a:r>
              <a:rPr lang="en-US" sz="1200" dirty="0">
                <a:solidFill>
                  <a:schemeClr val="bg1"/>
                </a:solidFill>
                <a:latin typeface="+mj-lt"/>
              </a:rPr>
              <a:t>?</a:t>
            </a:r>
          </a:p>
        </p:txBody>
      </p:sp>
      <p:cxnSp>
        <p:nvCxnSpPr>
          <p:cNvPr id="7" name="Straight Arrow Connector 6">
            <a:extLst>
              <a:ext uri="{FF2B5EF4-FFF2-40B4-BE49-F238E27FC236}">
                <a16:creationId xmlns:a16="http://schemas.microsoft.com/office/drawing/2014/main" id="{DA6700D6-6039-436F-9581-64ED96F21865}"/>
              </a:ext>
            </a:extLst>
          </p:cNvPr>
          <p:cNvCxnSpPr>
            <a:cxnSpLocks/>
            <a:stCxn id="5" idx="3"/>
          </p:cNvCxnSpPr>
          <p:nvPr/>
        </p:nvCxnSpPr>
        <p:spPr>
          <a:xfrm>
            <a:off x="1447800" y="4038948"/>
            <a:ext cx="1447800" cy="425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ECA0C8-B00C-4009-AE8A-92B1966185BD}"/>
              </a:ext>
            </a:extLst>
          </p:cNvPr>
          <p:cNvCxnSpPr>
            <a:cxnSpLocks/>
            <a:stCxn id="5" idx="3"/>
          </p:cNvCxnSpPr>
          <p:nvPr/>
        </p:nvCxnSpPr>
        <p:spPr>
          <a:xfrm>
            <a:off x="1447800" y="4038948"/>
            <a:ext cx="1447800" cy="691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8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63AD-334D-416B-9F6C-928A53CBAB6F}"/>
              </a:ext>
            </a:extLst>
          </p:cNvPr>
          <p:cNvSpPr>
            <a:spLocks noGrp="1"/>
          </p:cNvSpPr>
          <p:nvPr>
            <p:ph type="title"/>
          </p:nvPr>
        </p:nvSpPr>
        <p:spPr/>
        <p:txBody>
          <a:bodyPr>
            <a:normAutofit fontScale="90000"/>
          </a:bodyPr>
          <a:lstStyle/>
          <a:p>
            <a:r>
              <a:rPr lang="en-US" dirty="0"/>
              <a:t>Format Standardization - Categories</a:t>
            </a:r>
          </a:p>
        </p:txBody>
      </p:sp>
      <p:sp>
        <p:nvSpPr>
          <p:cNvPr id="6" name="Text Placeholder 5">
            <a:extLst>
              <a:ext uri="{FF2B5EF4-FFF2-40B4-BE49-F238E27FC236}">
                <a16:creationId xmlns:a16="http://schemas.microsoft.com/office/drawing/2014/main" id="{F622F9F9-FDE7-4EFC-8AA6-7B5166C750B2}"/>
              </a:ext>
            </a:extLst>
          </p:cNvPr>
          <p:cNvSpPr>
            <a:spLocks noGrp="1"/>
          </p:cNvSpPr>
          <p:nvPr>
            <p:ph type="body" sz="quarter" idx="10"/>
          </p:nvPr>
        </p:nvSpPr>
        <p:spPr/>
        <p:txBody>
          <a:bodyPr/>
          <a:lstStyle/>
          <a:p>
            <a:r>
              <a:rPr lang="en-US" dirty="0" err="1"/>
              <a:t>DataFrame</a:t>
            </a:r>
            <a:r>
              <a:rPr lang="en-US" dirty="0"/>
              <a:t> Creation</a:t>
            </a:r>
          </a:p>
        </p:txBody>
      </p:sp>
      <p:pic>
        <p:nvPicPr>
          <p:cNvPr id="4" name="Picture 3">
            <a:extLst>
              <a:ext uri="{FF2B5EF4-FFF2-40B4-BE49-F238E27FC236}">
                <a16:creationId xmlns:a16="http://schemas.microsoft.com/office/drawing/2014/main" id="{C9538C66-1BF1-4493-9453-A458D5D93792}"/>
              </a:ext>
            </a:extLst>
          </p:cNvPr>
          <p:cNvPicPr>
            <a:picLocks noChangeAspect="1"/>
          </p:cNvPicPr>
          <p:nvPr/>
        </p:nvPicPr>
        <p:blipFill>
          <a:blip r:embed="rId2"/>
          <a:stretch>
            <a:fillRect/>
          </a:stretch>
        </p:blipFill>
        <p:spPr>
          <a:xfrm>
            <a:off x="2238071" y="1119366"/>
            <a:ext cx="4667858" cy="3897133"/>
          </a:xfrm>
          <a:prstGeom prst="rect">
            <a:avLst/>
          </a:prstGeom>
        </p:spPr>
      </p:pic>
    </p:spTree>
    <p:extLst>
      <p:ext uri="{BB962C8B-B14F-4D97-AF65-F5344CB8AC3E}">
        <p14:creationId xmlns:p14="http://schemas.microsoft.com/office/powerpoint/2010/main" val="178955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C201-1975-4447-BFD7-516528536B88}"/>
              </a:ext>
            </a:extLst>
          </p:cNvPr>
          <p:cNvSpPr>
            <a:spLocks noGrp="1"/>
          </p:cNvSpPr>
          <p:nvPr>
            <p:ph type="title"/>
          </p:nvPr>
        </p:nvSpPr>
        <p:spPr/>
        <p:txBody>
          <a:bodyPr>
            <a:normAutofit fontScale="90000"/>
          </a:bodyPr>
          <a:lstStyle/>
          <a:p>
            <a:pPr algn="ctr"/>
            <a:r>
              <a:rPr lang="en-US" dirty="0"/>
              <a:t>Data Structures for Analytics</a:t>
            </a:r>
          </a:p>
        </p:txBody>
      </p:sp>
      <p:sp>
        <p:nvSpPr>
          <p:cNvPr id="4" name="Content Placeholder 3">
            <a:extLst>
              <a:ext uri="{FF2B5EF4-FFF2-40B4-BE49-F238E27FC236}">
                <a16:creationId xmlns:a16="http://schemas.microsoft.com/office/drawing/2014/main" id="{850B71C9-3460-4559-BAA4-D453A8A29073}"/>
              </a:ext>
            </a:extLst>
          </p:cNvPr>
          <p:cNvSpPr>
            <a:spLocks noGrp="1"/>
          </p:cNvSpPr>
          <p:nvPr>
            <p:ph idx="1"/>
          </p:nvPr>
        </p:nvSpPr>
        <p:spPr/>
        <p:txBody>
          <a:bodyPr/>
          <a:lstStyle/>
          <a:p>
            <a:pPr marL="0" indent="0">
              <a:buNone/>
            </a:pPr>
            <a:r>
              <a:rPr lang="en-US" dirty="0"/>
              <a:t>From the perspective of a data scientist, at the most basic level we deal with data in a row/column data structure consisting of </a:t>
            </a:r>
            <a:r>
              <a:rPr lang="en-US" b="1" u="sng" dirty="0"/>
              <a:t>entities</a:t>
            </a:r>
            <a:r>
              <a:rPr lang="en-US" u="sng" dirty="0"/>
              <a:t> </a:t>
            </a:r>
            <a:r>
              <a:rPr lang="en-US" dirty="0"/>
              <a:t>and their </a:t>
            </a:r>
            <a:r>
              <a:rPr lang="en-US" b="1" u="sng" dirty="0"/>
              <a:t>attributes</a:t>
            </a:r>
            <a:r>
              <a:rPr lang="en-US" dirty="0"/>
              <a:t>.</a:t>
            </a:r>
          </a:p>
          <a:p>
            <a:r>
              <a:rPr lang="en-US" dirty="0"/>
              <a:t>Entities are “things” and are in the rows of our analytical base table.  </a:t>
            </a:r>
          </a:p>
          <a:p>
            <a:pPr lvl="1"/>
            <a:r>
              <a:rPr lang="en-US" dirty="0"/>
              <a:t>Customers, orders, cars, people, </a:t>
            </a:r>
            <a:r>
              <a:rPr lang="en-US" dirty="0" err="1"/>
              <a:t>etc</a:t>
            </a:r>
            <a:r>
              <a:rPr lang="en-US" dirty="0"/>
              <a:t> …</a:t>
            </a:r>
          </a:p>
          <a:p>
            <a:pPr lvl="1"/>
            <a:r>
              <a:rPr lang="en-US" dirty="0"/>
              <a:t>Also referred to as objects, records, cases, samples, instances, points …</a:t>
            </a:r>
          </a:p>
          <a:p>
            <a:r>
              <a:rPr lang="en-US" dirty="0"/>
              <a:t>Attributes are properties or characteristics of the object</a:t>
            </a:r>
          </a:p>
          <a:p>
            <a:pPr lvl="1"/>
            <a:r>
              <a:rPr lang="en-US" dirty="0"/>
              <a:t>Eye color, temperature, price, </a:t>
            </a:r>
            <a:r>
              <a:rPr lang="en-US" dirty="0" err="1"/>
              <a:t>etc</a:t>
            </a:r>
            <a:r>
              <a:rPr lang="en-US" dirty="0"/>
              <a:t> …</a:t>
            </a:r>
          </a:p>
          <a:p>
            <a:pPr lvl="1"/>
            <a:r>
              <a:rPr lang="en-US" dirty="0"/>
              <a:t>Also referred to as measures, measures, dimensions, variables, features, ...</a:t>
            </a:r>
          </a:p>
        </p:txBody>
      </p:sp>
      <p:sp>
        <p:nvSpPr>
          <p:cNvPr id="5" name="Text Placeholder 4">
            <a:extLst>
              <a:ext uri="{FF2B5EF4-FFF2-40B4-BE49-F238E27FC236}">
                <a16:creationId xmlns:a16="http://schemas.microsoft.com/office/drawing/2014/main" id="{184C49EE-93BF-4EB2-BB6B-0A6A5CB00719}"/>
              </a:ext>
            </a:extLst>
          </p:cNvPr>
          <p:cNvSpPr>
            <a:spLocks noGrp="1"/>
          </p:cNvSpPr>
          <p:nvPr>
            <p:ph type="body" sz="quarter" idx="10"/>
          </p:nvPr>
        </p:nvSpPr>
        <p:spPr/>
        <p:txBody>
          <a:bodyPr/>
          <a:lstStyle/>
          <a:p>
            <a:r>
              <a:rPr lang="en-US" dirty="0"/>
              <a:t>Rectangular Structured Data</a:t>
            </a:r>
          </a:p>
        </p:txBody>
      </p:sp>
      <p:sp>
        <p:nvSpPr>
          <p:cNvPr id="3" name="Slide Number Placeholder 2">
            <a:extLst>
              <a:ext uri="{FF2B5EF4-FFF2-40B4-BE49-F238E27FC236}">
                <a16:creationId xmlns:a16="http://schemas.microsoft.com/office/drawing/2014/main" id="{FB4AFAAB-4D0A-4069-A4D3-BBF78F7172B2}"/>
              </a:ext>
            </a:extLst>
          </p:cNvPr>
          <p:cNvSpPr>
            <a:spLocks noGrp="1"/>
          </p:cNvSpPr>
          <p:nvPr>
            <p:ph type="sldNum" sz="quarter" idx="4294967295"/>
          </p:nvPr>
        </p:nvSpPr>
        <p:spPr>
          <a:xfrm>
            <a:off x="0" y="0"/>
            <a:ext cx="0" cy="0"/>
          </a:xfrm>
        </p:spPr>
        <p:txBody>
          <a:bodyPr/>
          <a:lstStyle/>
          <a:p>
            <a:fld id="{6E61BB2A-F643-4BC4-A7C3-7339FD5A6B19}" type="slidenum">
              <a:rPr lang="en-US" smtClean="0"/>
              <a:pPr/>
              <a:t>5</a:t>
            </a:fld>
            <a:endParaRPr lang="en-US" dirty="0"/>
          </a:p>
        </p:txBody>
      </p:sp>
    </p:spTree>
    <p:extLst>
      <p:ext uri="{BB962C8B-B14F-4D97-AF65-F5344CB8AC3E}">
        <p14:creationId xmlns:p14="http://schemas.microsoft.com/office/powerpoint/2010/main" val="179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63AD-334D-416B-9F6C-928A53CBAB6F}"/>
              </a:ext>
            </a:extLst>
          </p:cNvPr>
          <p:cNvSpPr>
            <a:spLocks noGrp="1"/>
          </p:cNvSpPr>
          <p:nvPr>
            <p:ph type="title"/>
          </p:nvPr>
        </p:nvSpPr>
        <p:spPr/>
        <p:txBody>
          <a:bodyPr>
            <a:normAutofit fontScale="90000"/>
          </a:bodyPr>
          <a:lstStyle/>
          <a:p>
            <a:r>
              <a:rPr lang="en-US" dirty="0"/>
              <a:t>Format Standardization - Categories</a:t>
            </a:r>
          </a:p>
        </p:txBody>
      </p:sp>
      <p:sp>
        <p:nvSpPr>
          <p:cNvPr id="6" name="Text Placeholder 5">
            <a:extLst>
              <a:ext uri="{FF2B5EF4-FFF2-40B4-BE49-F238E27FC236}">
                <a16:creationId xmlns:a16="http://schemas.microsoft.com/office/drawing/2014/main" id="{F622F9F9-FDE7-4EFC-8AA6-7B5166C750B2}"/>
              </a:ext>
            </a:extLst>
          </p:cNvPr>
          <p:cNvSpPr>
            <a:spLocks noGrp="1"/>
          </p:cNvSpPr>
          <p:nvPr>
            <p:ph type="body" sz="quarter" idx="10"/>
          </p:nvPr>
        </p:nvSpPr>
        <p:spPr/>
        <p:txBody>
          <a:bodyPr/>
          <a:lstStyle/>
          <a:p>
            <a:r>
              <a:rPr lang="en-US" dirty="0"/>
              <a:t>Controlling Behavior</a:t>
            </a:r>
          </a:p>
        </p:txBody>
      </p:sp>
      <p:pic>
        <p:nvPicPr>
          <p:cNvPr id="5" name="Picture 4">
            <a:extLst>
              <a:ext uri="{FF2B5EF4-FFF2-40B4-BE49-F238E27FC236}">
                <a16:creationId xmlns:a16="http://schemas.microsoft.com/office/drawing/2014/main" id="{A3B3339F-BD4E-4F9D-9A9F-5978CAD3C43D}"/>
              </a:ext>
            </a:extLst>
          </p:cNvPr>
          <p:cNvPicPr>
            <a:picLocks noChangeAspect="1"/>
          </p:cNvPicPr>
          <p:nvPr/>
        </p:nvPicPr>
        <p:blipFill>
          <a:blip r:embed="rId2"/>
          <a:stretch>
            <a:fillRect/>
          </a:stretch>
        </p:blipFill>
        <p:spPr>
          <a:xfrm>
            <a:off x="1836737" y="1189038"/>
            <a:ext cx="5072063" cy="3616404"/>
          </a:xfrm>
          <a:prstGeom prst="rect">
            <a:avLst/>
          </a:prstGeom>
        </p:spPr>
      </p:pic>
    </p:spTree>
    <p:extLst>
      <p:ext uri="{BB962C8B-B14F-4D97-AF65-F5344CB8AC3E}">
        <p14:creationId xmlns:p14="http://schemas.microsoft.com/office/powerpoint/2010/main" val="69149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8A11-F12A-47DB-8413-2B5FFD3A13C9}"/>
              </a:ext>
            </a:extLst>
          </p:cNvPr>
          <p:cNvSpPr>
            <a:spLocks noGrp="1"/>
          </p:cNvSpPr>
          <p:nvPr>
            <p:ph type="title"/>
          </p:nvPr>
        </p:nvSpPr>
        <p:spPr/>
        <p:txBody>
          <a:bodyPr>
            <a:normAutofit fontScale="90000"/>
          </a:bodyPr>
          <a:lstStyle/>
          <a:p>
            <a:r>
              <a:rPr lang="en-US" dirty="0"/>
              <a:t>Format Standardization - Categories</a:t>
            </a:r>
          </a:p>
        </p:txBody>
      </p:sp>
      <p:sp>
        <p:nvSpPr>
          <p:cNvPr id="4" name="Text Placeholder 3">
            <a:extLst>
              <a:ext uri="{FF2B5EF4-FFF2-40B4-BE49-F238E27FC236}">
                <a16:creationId xmlns:a16="http://schemas.microsoft.com/office/drawing/2014/main" id="{B2AAD4BC-C8AC-444F-BBAB-034B4CE8A3CE}"/>
              </a:ext>
            </a:extLst>
          </p:cNvPr>
          <p:cNvSpPr>
            <a:spLocks noGrp="1"/>
          </p:cNvSpPr>
          <p:nvPr>
            <p:ph type="body" sz="quarter" idx="10"/>
          </p:nvPr>
        </p:nvSpPr>
        <p:spPr/>
        <p:txBody>
          <a:bodyPr/>
          <a:lstStyle/>
          <a:p>
            <a:r>
              <a:rPr lang="en-US" dirty="0"/>
              <a:t>Cars Example</a:t>
            </a:r>
          </a:p>
        </p:txBody>
      </p:sp>
      <p:pic>
        <p:nvPicPr>
          <p:cNvPr id="5" name="Picture 4">
            <a:extLst>
              <a:ext uri="{FF2B5EF4-FFF2-40B4-BE49-F238E27FC236}">
                <a16:creationId xmlns:a16="http://schemas.microsoft.com/office/drawing/2014/main" id="{5BD7D048-D3B4-49C9-A5A1-86BE1CFB3EA8}"/>
              </a:ext>
            </a:extLst>
          </p:cNvPr>
          <p:cNvPicPr>
            <a:picLocks noChangeAspect="1"/>
          </p:cNvPicPr>
          <p:nvPr/>
        </p:nvPicPr>
        <p:blipFill>
          <a:blip r:embed="rId2"/>
          <a:stretch>
            <a:fillRect/>
          </a:stretch>
        </p:blipFill>
        <p:spPr>
          <a:xfrm>
            <a:off x="628650" y="1189038"/>
            <a:ext cx="7906412" cy="3529012"/>
          </a:xfrm>
          <a:prstGeom prst="rect">
            <a:avLst/>
          </a:prstGeom>
        </p:spPr>
      </p:pic>
    </p:spTree>
    <p:extLst>
      <p:ext uri="{BB962C8B-B14F-4D97-AF65-F5344CB8AC3E}">
        <p14:creationId xmlns:p14="http://schemas.microsoft.com/office/powerpoint/2010/main" val="27701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8A11-F12A-47DB-8413-2B5FFD3A13C9}"/>
              </a:ext>
            </a:extLst>
          </p:cNvPr>
          <p:cNvSpPr>
            <a:spLocks noGrp="1"/>
          </p:cNvSpPr>
          <p:nvPr>
            <p:ph type="title"/>
          </p:nvPr>
        </p:nvSpPr>
        <p:spPr/>
        <p:txBody>
          <a:bodyPr>
            <a:normAutofit fontScale="90000"/>
          </a:bodyPr>
          <a:lstStyle/>
          <a:p>
            <a:r>
              <a:rPr lang="en-US" dirty="0"/>
              <a:t>Format Standardization - Categories</a:t>
            </a:r>
          </a:p>
        </p:txBody>
      </p:sp>
      <p:sp>
        <p:nvSpPr>
          <p:cNvPr id="4" name="Text Placeholder 3">
            <a:extLst>
              <a:ext uri="{FF2B5EF4-FFF2-40B4-BE49-F238E27FC236}">
                <a16:creationId xmlns:a16="http://schemas.microsoft.com/office/drawing/2014/main" id="{B2AAD4BC-C8AC-444F-BBAB-034B4CE8A3CE}"/>
              </a:ext>
            </a:extLst>
          </p:cNvPr>
          <p:cNvSpPr>
            <a:spLocks noGrp="1"/>
          </p:cNvSpPr>
          <p:nvPr>
            <p:ph type="body" sz="quarter" idx="10"/>
          </p:nvPr>
        </p:nvSpPr>
        <p:spPr/>
        <p:txBody>
          <a:bodyPr/>
          <a:lstStyle/>
          <a:p>
            <a:r>
              <a:rPr lang="en-US" dirty="0"/>
              <a:t>Cars Example</a:t>
            </a:r>
          </a:p>
        </p:txBody>
      </p:sp>
      <p:pic>
        <p:nvPicPr>
          <p:cNvPr id="6" name="Picture 5">
            <a:extLst>
              <a:ext uri="{FF2B5EF4-FFF2-40B4-BE49-F238E27FC236}">
                <a16:creationId xmlns:a16="http://schemas.microsoft.com/office/drawing/2014/main" id="{18975775-9F22-462C-B55B-E7317A12B717}"/>
              </a:ext>
            </a:extLst>
          </p:cNvPr>
          <p:cNvPicPr>
            <a:picLocks noChangeAspect="1"/>
          </p:cNvPicPr>
          <p:nvPr/>
        </p:nvPicPr>
        <p:blipFill>
          <a:blip r:embed="rId2"/>
          <a:stretch>
            <a:fillRect/>
          </a:stretch>
        </p:blipFill>
        <p:spPr>
          <a:xfrm>
            <a:off x="501650" y="1425519"/>
            <a:ext cx="2800350" cy="2670854"/>
          </a:xfrm>
          <a:prstGeom prst="rect">
            <a:avLst/>
          </a:prstGeom>
        </p:spPr>
      </p:pic>
      <p:sp>
        <p:nvSpPr>
          <p:cNvPr id="7" name="TextBox 6">
            <a:extLst>
              <a:ext uri="{FF2B5EF4-FFF2-40B4-BE49-F238E27FC236}">
                <a16:creationId xmlns:a16="http://schemas.microsoft.com/office/drawing/2014/main" id="{CE3705DA-1FB4-4825-96BC-CABF21D94558}"/>
              </a:ext>
            </a:extLst>
          </p:cNvPr>
          <p:cNvSpPr txBox="1"/>
          <p:nvPr/>
        </p:nvSpPr>
        <p:spPr>
          <a:xfrm>
            <a:off x="4422774" y="1362019"/>
            <a:ext cx="4219576" cy="107721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chemeClr val="bg1"/>
                </a:solidFill>
                <a:latin typeface="+mj-lt"/>
              </a:rPr>
              <a:t>Which </a:t>
            </a:r>
            <a:r>
              <a:rPr lang="en-US" sz="1600" dirty="0" err="1">
                <a:solidFill>
                  <a:schemeClr val="bg1"/>
                </a:solidFill>
                <a:latin typeface="+mj-lt"/>
              </a:rPr>
              <a:t>dtypes</a:t>
            </a:r>
            <a:r>
              <a:rPr lang="en-US" sz="1600" dirty="0">
                <a:solidFill>
                  <a:schemeClr val="bg1"/>
                </a:solidFill>
                <a:latin typeface="+mj-lt"/>
              </a:rPr>
              <a:t> do we want to make categories?</a:t>
            </a:r>
          </a:p>
          <a:p>
            <a:pPr marL="285750" indent="-285750" algn="l">
              <a:buFont typeface="Arial" panose="020B0604020202020204" pitchFamily="34" charset="0"/>
              <a:buChar char="•"/>
            </a:pPr>
            <a:r>
              <a:rPr lang="en-US" sz="1600" dirty="0">
                <a:solidFill>
                  <a:schemeClr val="bg1"/>
                </a:solidFill>
                <a:latin typeface="+mj-lt"/>
              </a:rPr>
              <a:t>Which </a:t>
            </a:r>
            <a:r>
              <a:rPr lang="en-US" sz="1600" dirty="0" err="1">
                <a:solidFill>
                  <a:schemeClr val="bg1"/>
                </a:solidFill>
                <a:latin typeface="+mj-lt"/>
              </a:rPr>
              <a:t>dtypes</a:t>
            </a:r>
            <a:r>
              <a:rPr lang="en-US" sz="1600" dirty="0">
                <a:solidFill>
                  <a:schemeClr val="bg1"/>
                </a:solidFill>
                <a:latin typeface="+mj-lt"/>
              </a:rPr>
              <a:t> do we want to make integers (that aren’t already)?</a:t>
            </a:r>
          </a:p>
        </p:txBody>
      </p:sp>
    </p:spTree>
    <p:extLst>
      <p:ext uri="{BB962C8B-B14F-4D97-AF65-F5344CB8AC3E}">
        <p14:creationId xmlns:p14="http://schemas.microsoft.com/office/powerpoint/2010/main" val="24682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8A11-F12A-47DB-8413-2B5FFD3A13C9}"/>
              </a:ext>
            </a:extLst>
          </p:cNvPr>
          <p:cNvSpPr>
            <a:spLocks noGrp="1"/>
          </p:cNvSpPr>
          <p:nvPr>
            <p:ph type="title"/>
          </p:nvPr>
        </p:nvSpPr>
        <p:spPr/>
        <p:txBody>
          <a:bodyPr>
            <a:normAutofit fontScale="90000"/>
          </a:bodyPr>
          <a:lstStyle/>
          <a:p>
            <a:r>
              <a:rPr lang="en-US" dirty="0"/>
              <a:t>Format Standardization - Categories</a:t>
            </a:r>
          </a:p>
        </p:txBody>
      </p:sp>
      <p:sp>
        <p:nvSpPr>
          <p:cNvPr id="4" name="Text Placeholder 3">
            <a:extLst>
              <a:ext uri="{FF2B5EF4-FFF2-40B4-BE49-F238E27FC236}">
                <a16:creationId xmlns:a16="http://schemas.microsoft.com/office/drawing/2014/main" id="{B2AAD4BC-C8AC-444F-BBAB-034B4CE8A3CE}"/>
              </a:ext>
            </a:extLst>
          </p:cNvPr>
          <p:cNvSpPr>
            <a:spLocks noGrp="1"/>
          </p:cNvSpPr>
          <p:nvPr>
            <p:ph type="body" sz="quarter" idx="10"/>
          </p:nvPr>
        </p:nvSpPr>
        <p:spPr/>
        <p:txBody>
          <a:bodyPr/>
          <a:lstStyle/>
          <a:p>
            <a:r>
              <a:rPr lang="en-US" dirty="0"/>
              <a:t>Cars Example</a:t>
            </a:r>
          </a:p>
        </p:txBody>
      </p:sp>
      <p:pic>
        <p:nvPicPr>
          <p:cNvPr id="6" name="Picture 5">
            <a:extLst>
              <a:ext uri="{FF2B5EF4-FFF2-40B4-BE49-F238E27FC236}">
                <a16:creationId xmlns:a16="http://schemas.microsoft.com/office/drawing/2014/main" id="{18975775-9F22-462C-B55B-E7317A12B717}"/>
              </a:ext>
            </a:extLst>
          </p:cNvPr>
          <p:cNvPicPr>
            <a:picLocks noChangeAspect="1"/>
          </p:cNvPicPr>
          <p:nvPr/>
        </p:nvPicPr>
        <p:blipFill>
          <a:blip r:embed="rId2"/>
          <a:stretch>
            <a:fillRect/>
          </a:stretch>
        </p:blipFill>
        <p:spPr>
          <a:xfrm>
            <a:off x="501650" y="1425519"/>
            <a:ext cx="2800350" cy="2670854"/>
          </a:xfrm>
          <a:prstGeom prst="rect">
            <a:avLst/>
          </a:prstGeom>
        </p:spPr>
      </p:pic>
      <p:sp>
        <p:nvSpPr>
          <p:cNvPr id="7" name="TextBox 6">
            <a:extLst>
              <a:ext uri="{FF2B5EF4-FFF2-40B4-BE49-F238E27FC236}">
                <a16:creationId xmlns:a16="http://schemas.microsoft.com/office/drawing/2014/main" id="{CE3705DA-1FB4-4825-96BC-CABF21D94558}"/>
              </a:ext>
            </a:extLst>
          </p:cNvPr>
          <p:cNvSpPr txBox="1"/>
          <p:nvPr/>
        </p:nvSpPr>
        <p:spPr>
          <a:xfrm>
            <a:off x="4486274" y="1863669"/>
            <a:ext cx="3159126" cy="338554"/>
          </a:xfrm>
          <a:prstGeom prst="rect">
            <a:avLst/>
          </a:prstGeom>
          <a:noFill/>
        </p:spPr>
        <p:txBody>
          <a:bodyPr wrap="square" rtlCol="0">
            <a:spAutoFit/>
          </a:bodyPr>
          <a:lstStyle/>
          <a:p>
            <a:pPr algn="l"/>
            <a:r>
              <a:rPr lang="en-US" sz="1600" dirty="0">
                <a:solidFill>
                  <a:schemeClr val="bg1"/>
                </a:solidFill>
                <a:latin typeface="+mj-lt"/>
              </a:rPr>
              <a:t>We want these to be categories</a:t>
            </a:r>
          </a:p>
        </p:txBody>
      </p:sp>
      <p:cxnSp>
        <p:nvCxnSpPr>
          <p:cNvPr id="9" name="Straight Arrow Connector 8">
            <a:extLst>
              <a:ext uri="{FF2B5EF4-FFF2-40B4-BE49-F238E27FC236}">
                <a16:creationId xmlns:a16="http://schemas.microsoft.com/office/drawing/2014/main" id="{01586192-833B-4D53-9F7A-45BFE419F817}"/>
              </a:ext>
            </a:extLst>
          </p:cNvPr>
          <p:cNvCxnSpPr>
            <a:cxnSpLocks/>
            <a:stCxn id="7" idx="1"/>
          </p:cNvCxnSpPr>
          <p:nvPr/>
        </p:nvCxnSpPr>
        <p:spPr>
          <a:xfrm flipH="1">
            <a:off x="3178176" y="2032946"/>
            <a:ext cx="1308098" cy="153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B113A1F3-5041-4F26-BF93-D8349B85BA7E}"/>
              </a:ext>
            </a:extLst>
          </p:cNvPr>
          <p:cNvSpPr/>
          <p:nvPr/>
        </p:nvSpPr>
        <p:spPr>
          <a:xfrm>
            <a:off x="2971800" y="1792449"/>
            <a:ext cx="107950" cy="779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0E33813-95CC-471E-9141-A3CD293D5ECB}"/>
              </a:ext>
            </a:extLst>
          </p:cNvPr>
          <p:cNvSpPr txBox="1"/>
          <p:nvPr/>
        </p:nvSpPr>
        <p:spPr>
          <a:xfrm>
            <a:off x="4572000" y="2803050"/>
            <a:ext cx="3159126" cy="338554"/>
          </a:xfrm>
          <a:prstGeom prst="rect">
            <a:avLst/>
          </a:prstGeom>
          <a:noFill/>
        </p:spPr>
        <p:txBody>
          <a:bodyPr wrap="square" rtlCol="0">
            <a:spAutoFit/>
          </a:bodyPr>
          <a:lstStyle/>
          <a:p>
            <a:pPr algn="l"/>
            <a:r>
              <a:rPr lang="en-US" sz="1600" dirty="0">
                <a:solidFill>
                  <a:schemeClr val="bg1"/>
                </a:solidFill>
                <a:latin typeface="+mj-lt"/>
              </a:rPr>
              <a:t>We want these to be integers</a:t>
            </a:r>
          </a:p>
        </p:txBody>
      </p:sp>
      <p:cxnSp>
        <p:nvCxnSpPr>
          <p:cNvPr id="16" name="Straight Arrow Connector 15">
            <a:extLst>
              <a:ext uri="{FF2B5EF4-FFF2-40B4-BE49-F238E27FC236}">
                <a16:creationId xmlns:a16="http://schemas.microsoft.com/office/drawing/2014/main" id="{15F081A6-B2D4-48CC-9C92-E2EA351086F0}"/>
              </a:ext>
            </a:extLst>
          </p:cNvPr>
          <p:cNvCxnSpPr>
            <a:cxnSpLocks/>
            <a:stCxn id="15" idx="1"/>
          </p:cNvCxnSpPr>
          <p:nvPr/>
        </p:nvCxnSpPr>
        <p:spPr>
          <a:xfrm flipH="1">
            <a:off x="2965450" y="2972327"/>
            <a:ext cx="1606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CCDD16-049C-4138-A2F6-F74BA0246AE2}"/>
              </a:ext>
            </a:extLst>
          </p:cNvPr>
          <p:cNvCxnSpPr>
            <a:cxnSpLocks/>
            <a:stCxn id="15" idx="1"/>
          </p:cNvCxnSpPr>
          <p:nvPr/>
        </p:nvCxnSpPr>
        <p:spPr>
          <a:xfrm flipH="1">
            <a:off x="2965450" y="2972327"/>
            <a:ext cx="1606550" cy="499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8A11-F12A-47DB-8413-2B5FFD3A13C9}"/>
              </a:ext>
            </a:extLst>
          </p:cNvPr>
          <p:cNvSpPr>
            <a:spLocks noGrp="1"/>
          </p:cNvSpPr>
          <p:nvPr>
            <p:ph type="title"/>
          </p:nvPr>
        </p:nvSpPr>
        <p:spPr/>
        <p:txBody>
          <a:bodyPr>
            <a:normAutofit fontScale="90000"/>
          </a:bodyPr>
          <a:lstStyle/>
          <a:p>
            <a:r>
              <a:rPr lang="en-US" dirty="0"/>
              <a:t>Format Standardization - Categories</a:t>
            </a:r>
          </a:p>
        </p:txBody>
      </p:sp>
      <p:sp>
        <p:nvSpPr>
          <p:cNvPr id="4" name="Text Placeholder 3">
            <a:extLst>
              <a:ext uri="{FF2B5EF4-FFF2-40B4-BE49-F238E27FC236}">
                <a16:creationId xmlns:a16="http://schemas.microsoft.com/office/drawing/2014/main" id="{B2AAD4BC-C8AC-444F-BBAB-034B4CE8A3CE}"/>
              </a:ext>
            </a:extLst>
          </p:cNvPr>
          <p:cNvSpPr>
            <a:spLocks noGrp="1"/>
          </p:cNvSpPr>
          <p:nvPr>
            <p:ph type="body" sz="quarter" idx="10"/>
          </p:nvPr>
        </p:nvSpPr>
        <p:spPr/>
        <p:txBody>
          <a:bodyPr/>
          <a:lstStyle/>
          <a:p>
            <a:r>
              <a:rPr lang="en-US" dirty="0"/>
              <a:t>Cars Example</a:t>
            </a:r>
          </a:p>
        </p:txBody>
      </p:sp>
      <p:pic>
        <p:nvPicPr>
          <p:cNvPr id="5" name="Picture 4">
            <a:extLst>
              <a:ext uri="{FF2B5EF4-FFF2-40B4-BE49-F238E27FC236}">
                <a16:creationId xmlns:a16="http://schemas.microsoft.com/office/drawing/2014/main" id="{951AECDC-32A7-4D9A-8168-092028F1C816}"/>
              </a:ext>
            </a:extLst>
          </p:cNvPr>
          <p:cNvPicPr>
            <a:picLocks noChangeAspect="1"/>
          </p:cNvPicPr>
          <p:nvPr/>
        </p:nvPicPr>
        <p:blipFill>
          <a:blip r:embed="rId2"/>
          <a:stretch>
            <a:fillRect/>
          </a:stretch>
        </p:blipFill>
        <p:spPr>
          <a:xfrm>
            <a:off x="768350" y="1358741"/>
            <a:ext cx="8070850" cy="3208199"/>
          </a:xfrm>
          <a:prstGeom prst="rect">
            <a:avLst/>
          </a:prstGeom>
        </p:spPr>
      </p:pic>
    </p:spTree>
    <p:extLst>
      <p:ext uri="{BB962C8B-B14F-4D97-AF65-F5344CB8AC3E}">
        <p14:creationId xmlns:p14="http://schemas.microsoft.com/office/powerpoint/2010/main" val="397910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8A11-F12A-47DB-8413-2B5FFD3A13C9}"/>
              </a:ext>
            </a:extLst>
          </p:cNvPr>
          <p:cNvSpPr>
            <a:spLocks noGrp="1"/>
          </p:cNvSpPr>
          <p:nvPr>
            <p:ph type="title"/>
          </p:nvPr>
        </p:nvSpPr>
        <p:spPr/>
        <p:txBody>
          <a:bodyPr>
            <a:normAutofit fontScale="90000"/>
          </a:bodyPr>
          <a:lstStyle/>
          <a:p>
            <a:r>
              <a:rPr lang="en-US" dirty="0"/>
              <a:t>Format Standardization - Categories</a:t>
            </a:r>
          </a:p>
        </p:txBody>
      </p:sp>
      <p:sp>
        <p:nvSpPr>
          <p:cNvPr id="4" name="Text Placeholder 3">
            <a:extLst>
              <a:ext uri="{FF2B5EF4-FFF2-40B4-BE49-F238E27FC236}">
                <a16:creationId xmlns:a16="http://schemas.microsoft.com/office/drawing/2014/main" id="{B2AAD4BC-C8AC-444F-BBAB-034B4CE8A3CE}"/>
              </a:ext>
            </a:extLst>
          </p:cNvPr>
          <p:cNvSpPr>
            <a:spLocks noGrp="1"/>
          </p:cNvSpPr>
          <p:nvPr>
            <p:ph type="body" sz="quarter" idx="10"/>
          </p:nvPr>
        </p:nvSpPr>
        <p:spPr/>
        <p:txBody>
          <a:bodyPr/>
          <a:lstStyle/>
          <a:p>
            <a:r>
              <a:rPr lang="en-US" dirty="0"/>
              <a:t>Cars Example</a:t>
            </a:r>
          </a:p>
        </p:txBody>
      </p:sp>
      <p:pic>
        <p:nvPicPr>
          <p:cNvPr id="5" name="Picture 4">
            <a:extLst>
              <a:ext uri="{FF2B5EF4-FFF2-40B4-BE49-F238E27FC236}">
                <a16:creationId xmlns:a16="http://schemas.microsoft.com/office/drawing/2014/main" id="{DD0E3517-BDB9-4E69-B78B-057A2CE62680}"/>
              </a:ext>
            </a:extLst>
          </p:cNvPr>
          <p:cNvPicPr>
            <a:picLocks noChangeAspect="1"/>
          </p:cNvPicPr>
          <p:nvPr/>
        </p:nvPicPr>
        <p:blipFill>
          <a:blip r:embed="rId2"/>
          <a:stretch>
            <a:fillRect/>
          </a:stretch>
        </p:blipFill>
        <p:spPr>
          <a:xfrm>
            <a:off x="273700" y="1349964"/>
            <a:ext cx="8596600" cy="2987086"/>
          </a:xfrm>
          <a:prstGeom prst="rect">
            <a:avLst/>
          </a:prstGeom>
        </p:spPr>
      </p:pic>
    </p:spTree>
    <p:extLst>
      <p:ext uri="{BB962C8B-B14F-4D97-AF65-F5344CB8AC3E}">
        <p14:creationId xmlns:p14="http://schemas.microsoft.com/office/powerpoint/2010/main" val="342932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F65F-71AF-4BD0-942A-49BACB260069}"/>
              </a:ext>
            </a:extLst>
          </p:cNvPr>
          <p:cNvSpPr>
            <a:spLocks noGrp="1"/>
          </p:cNvSpPr>
          <p:nvPr>
            <p:ph type="title"/>
          </p:nvPr>
        </p:nvSpPr>
        <p:spPr/>
        <p:txBody>
          <a:bodyPr>
            <a:normAutofit fontScale="90000"/>
          </a:bodyPr>
          <a:lstStyle/>
          <a:p>
            <a:r>
              <a:rPr lang="en-US" dirty="0"/>
              <a:t>Format Standardization</a:t>
            </a:r>
          </a:p>
        </p:txBody>
      </p:sp>
      <p:sp>
        <p:nvSpPr>
          <p:cNvPr id="3" name="Content Placeholder 2">
            <a:extLst>
              <a:ext uri="{FF2B5EF4-FFF2-40B4-BE49-F238E27FC236}">
                <a16:creationId xmlns:a16="http://schemas.microsoft.com/office/drawing/2014/main" id="{8C90E991-C11E-4030-A0F7-A8596812B3D2}"/>
              </a:ext>
            </a:extLst>
          </p:cNvPr>
          <p:cNvSpPr>
            <a:spLocks noGrp="1"/>
          </p:cNvSpPr>
          <p:nvPr>
            <p:ph idx="1"/>
          </p:nvPr>
        </p:nvSpPr>
        <p:spPr/>
        <p:txBody>
          <a:bodyPr/>
          <a:lstStyle/>
          <a:p>
            <a:pPr marL="0" indent="0">
              <a:buNone/>
            </a:pPr>
            <a:r>
              <a:rPr lang="en-US" dirty="0"/>
              <a:t>Depending on the type of analysis you are doing, date and time variables often require special handling due to the characteristics of our date/time systems related to physical phenomena (rotation of earth and its orbit around the sun) and geopolitical phenomena (time zones, daylight savings time, etc.)  For example:</a:t>
            </a:r>
          </a:p>
          <a:p>
            <a:r>
              <a:rPr lang="en-US" dirty="0"/>
              <a:t>Does every year have 365 days?</a:t>
            </a:r>
          </a:p>
          <a:p>
            <a:r>
              <a:rPr lang="en-US" dirty="0"/>
              <a:t>Does every day have 24 hours?</a:t>
            </a:r>
          </a:p>
          <a:p>
            <a:r>
              <a:rPr lang="en-US" dirty="0"/>
              <a:t>Does every minute have 60 seconds?</a:t>
            </a:r>
          </a:p>
          <a:p>
            <a:endParaRPr lang="en-US" dirty="0"/>
          </a:p>
        </p:txBody>
      </p:sp>
      <p:sp>
        <p:nvSpPr>
          <p:cNvPr id="4" name="Text Placeholder 3">
            <a:extLst>
              <a:ext uri="{FF2B5EF4-FFF2-40B4-BE49-F238E27FC236}">
                <a16:creationId xmlns:a16="http://schemas.microsoft.com/office/drawing/2014/main" id="{82316377-7552-4C8B-81CA-CA48FFADEB48}"/>
              </a:ext>
            </a:extLst>
          </p:cNvPr>
          <p:cNvSpPr>
            <a:spLocks noGrp="1"/>
          </p:cNvSpPr>
          <p:nvPr>
            <p:ph type="body" sz="quarter" idx="10"/>
          </p:nvPr>
        </p:nvSpPr>
        <p:spPr/>
        <p:txBody>
          <a:bodyPr/>
          <a:lstStyle/>
          <a:p>
            <a:r>
              <a:rPr lang="en-US" dirty="0"/>
              <a:t>Working With Dates and Times</a:t>
            </a:r>
          </a:p>
        </p:txBody>
      </p:sp>
    </p:spTree>
    <p:extLst>
      <p:ext uri="{BB962C8B-B14F-4D97-AF65-F5344CB8AC3E}">
        <p14:creationId xmlns:p14="http://schemas.microsoft.com/office/powerpoint/2010/main" val="318844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F65F-71AF-4BD0-942A-49BACB260069}"/>
              </a:ext>
            </a:extLst>
          </p:cNvPr>
          <p:cNvSpPr>
            <a:spLocks noGrp="1"/>
          </p:cNvSpPr>
          <p:nvPr>
            <p:ph type="title"/>
          </p:nvPr>
        </p:nvSpPr>
        <p:spPr/>
        <p:txBody>
          <a:bodyPr>
            <a:normAutofit fontScale="90000"/>
          </a:bodyPr>
          <a:lstStyle/>
          <a:p>
            <a:r>
              <a:rPr lang="en-US" dirty="0"/>
              <a:t>Format Standardization</a:t>
            </a:r>
          </a:p>
        </p:txBody>
      </p:sp>
      <p:sp>
        <p:nvSpPr>
          <p:cNvPr id="3" name="Content Placeholder 2">
            <a:extLst>
              <a:ext uri="{FF2B5EF4-FFF2-40B4-BE49-F238E27FC236}">
                <a16:creationId xmlns:a16="http://schemas.microsoft.com/office/drawing/2014/main" id="{8C90E991-C11E-4030-A0F7-A8596812B3D2}"/>
              </a:ext>
            </a:extLst>
          </p:cNvPr>
          <p:cNvSpPr>
            <a:spLocks noGrp="1"/>
          </p:cNvSpPr>
          <p:nvPr>
            <p:ph idx="1"/>
          </p:nvPr>
        </p:nvSpPr>
        <p:spPr/>
        <p:txBody>
          <a:bodyPr/>
          <a:lstStyle/>
          <a:p>
            <a:r>
              <a:rPr lang="en-US" dirty="0"/>
              <a:t>Pandas has extensive capabilities for working with date</a:t>
            </a:r>
          </a:p>
          <a:p>
            <a:r>
              <a:rPr lang="en-US" dirty="0"/>
              <a:t>We won't generally be working with complicated time systems in this class, but further documentation can be found here:</a:t>
            </a:r>
          </a:p>
          <a:p>
            <a:pPr marL="182880" lvl="1" indent="0" algn="ctr">
              <a:buNone/>
            </a:pPr>
            <a:r>
              <a:rPr lang="en-US" dirty="0"/>
              <a:t>https://pandas.pydata.org/pandas-docs/stable/user_guide/timeseries.html</a:t>
            </a:r>
          </a:p>
        </p:txBody>
      </p:sp>
      <p:sp>
        <p:nvSpPr>
          <p:cNvPr id="4" name="Text Placeholder 3">
            <a:extLst>
              <a:ext uri="{FF2B5EF4-FFF2-40B4-BE49-F238E27FC236}">
                <a16:creationId xmlns:a16="http://schemas.microsoft.com/office/drawing/2014/main" id="{82316377-7552-4C8B-81CA-CA48FFADEB48}"/>
              </a:ext>
            </a:extLst>
          </p:cNvPr>
          <p:cNvSpPr>
            <a:spLocks noGrp="1"/>
          </p:cNvSpPr>
          <p:nvPr>
            <p:ph type="body" sz="quarter" idx="10"/>
          </p:nvPr>
        </p:nvSpPr>
        <p:spPr/>
        <p:txBody>
          <a:bodyPr/>
          <a:lstStyle/>
          <a:p>
            <a:r>
              <a:rPr lang="en-US" dirty="0"/>
              <a:t>Working With Dates and Times</a:t>
            </a:r>
          </a:p>
        </p:txBody>
      </p:sp>
    </p:spTree>
    <p:extLst>
      <p:ext uri="{BB962C8B-B14F-4D97-AF65-F5344CB8AC3E}">
        <p14:creationId xmlns:p14="http://schemas.microsoft.com/office/powerpoint/2010/main" val="530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4E070A6-7579-449C-AD9B-9BCB6CFDF709}"/>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AAB6257B-B161-480D-85A1-17D0C006CE40}"/>
              </a:ext>
            </a:extLst>
          </p:cNvPr>
          <p:cNvSpPr>
            <a:spLocks noGrp="1"/>
          </p:cNvSpPr>
          <p:nvPr>
            <p:ph type="body" sz="quarter" idx="10"/>
          </p:nvPr>
        </p:nvSpPr>
        <p:spPr/>
        <p:txBody>
          <a:bodyPr/>
          <a:lstStyle/>
          <a:p>
            <a:r>
              <a:rPr lang="en-US" dirty="0"/>
              <a:t>Hierarchical Indexing</a:t>
            </a:r>
          </a:p>
        </p:txBody>
      </p:sp>
    </p:spTree>
    <p:extLst>
      <p:ext uri="{BB962C8B-B14F-4D97-AF65-F5344CB8AC3E}">
        <p14:creationId xmlns:p14="http://schemas.microsoft.com/office/powerpoint/2010/main" val="4095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5" name="Content Placeholder 4">
            <a:extLst>
              <a:ext uri="{FF2B5EF4-FFF2-40B4-BE49-F238E27FC236}">
                <a16:creationId xmlns:a16="http://schemas.microsoft.com/office/drawing/2014/main" id="{7C808B32-7864-4811-B425-0A74F9FA4BB4}"/>
              </a:ext>
            </a:extLst>
          </p:cNvPr>
          <p:cNvSpPr>
            <a:spLocks noGrp="1"/>
          </p:cNvSpPr>
          <p:nvPr>
            <p:ph idx="1"/>
          </p:nvPr>
        </p:nvSpPr>
        <p:spPr/>
        <p:txBody>
          <a:bodyPr/>
          <a:lstStyle/>
          <a:p>
            <a:r>
              <a:rPr lang="en-US" dirty="0"/>
              <a:t>Pandas feature that enables multiple index levels on the same axis</a:t>
            </a:r>
          </a:p>
          <a:p>
            <a:pPr lvl="1"/>
            <a:r>
              <a:rPr lang="en-US" dirty="0"/>
              <a:t>Provides a way to work with higher dimensional data in a lower dimensional form</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313516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11B86-3AB1-46B5-BE5A-A80AD750011F}"/>
              </a:ext>
            </a:extLst>
          </p:cNvPr>
          <p:cNvSpPr>
            <a:spLocks noGrp="1"/>
          </p:cNvSpPr>
          <p:nvPr>
            <p:ph type="sldNum" sz="quarter" idx="12"/>
          </p:nvPr>
        </p:nvSpPr>
        <p:spPr/>
        <p:txBody>
          <a:bodyPr/>
          <a:lstStyle/>
          <a:p>
            <a:fld id="{6E61BB2A-F643-4BC4-A7C3-7339FD5A6B19}" type="slidenum">
              <a:rPr lang="en-US" smtClean="0"/>
              <a:pPr/>
              <a:t>6</a:t>
            </a:fld>
            <a:endParaRPr lang="en-US" dirty="0"/>
          </a:p>
        </p:txBody>
      </p:sp>
      <p:sp>
        <p:nvSpPr>
          <p:cNvPr id="6" name="TextBox 5">
            <a:extLst>
              <a:ext uri="{FF2B5EF4-FFF2-40B4-BE49-F238E27FC236}">
                <a16:creationId xmlns:a16="http://schemas.microsoft.com/office/drawing/2014/main" id="{035BC200-D45D-4825-9F94-EC8EC3ACFA4C}"/>
              </a:ext>
            </a:extLst>
          </p:cNvPr>
          <p:cNvSpPr txBox="1"/>
          <p:nvPr/>
        </p:nvSpPr>
        <p:spPr>
          <a:xfrm>
            <a:off x="698722" y="37702"/>
            <a:ext cx="7886700" cy="307777"/>
          </a:xfrm>
          <a:prstGeom prst="rect">
            <a:avLst/>
          </a:prstGeom>
          <a:noFill/>
        </p:spPr>
        <p:txBody>
          <a:bodyPr wrap="square" rtlCol="0">
            <a:spAutoFit/>
          </a:bodyPr>
          <a:lstStyle/>
          <a:p>
            <a:pPr algn="ctr"/>
            <a:r>
              <a:rPr lang="en-US" sz="1400" dirty="0">
                <a:solidFill>
                  <a:schemeClr val="bg1"/>
                </a:solidFill>
                <a:latin typeface="Cambria Math" pitchFamily="18" charset="0"/>
                <a:ea typeface="Cambria Math" pitchFamily="18" charset="0"/>
              </a:rPr>
              <a:t>Attributes/Measures</a:t>
            </a:r>
            <a:endParaRPr lang="en-US" dirty="0">
              <a:solidFill>
                <a:schemeClr val="bg1"/>
              </a:solidFill>
              <a:latin typeface="Cambria Math" pitchFamily="18" charset="0"/>
              <a:ea typeface="Cambria Math" pitchFamily="18" charset="0"/>
            </a:endParaRPr>
          </a:p>
        </p:txBody>
      </p:sp>
      <p:sp>
        <p:nvSpPr>
          <p:cNvPr id="7" name="TextBox 6">
            <a:extLst>
              <a:ext uri="{FF2B5EF4-FFF2-40B4-BE49-F238E27FC236}">
                <a16:creationId xmlns:a16="http://schemas.microsoft.com/office/drawing/2014/main" id="{4C50798B-5FFE-47C7-836B-143C19E1D46C}"/>
              </a:ext>
            </a:extLst>
          </p:cNvPr>
          <p:cNvSpPr txBox="1"/>
          <p:nvPr/>
        </p:nvSpPr>
        <p:spPr>
          <a:xfrm rot="16200000">
            <a:off x="-1657422" y="2514960"/>
            <a:ext cx="3665501" cy="307777"/>
          </a:xfrm>
          <a:prstGeom prst="rect">
            <a:avLst/>
          </a:prstGeom>
          <a:noFill/>
        </p:spPr>
        <p:txBody>
          <a:bodyPr wrap="square" rtlCol="0">
            <a:spAutoFit/>
          </a:bodyPr>
          <a:lstStyle/>
          <a:p>
            <a:pPr algn="ctr"/>
            <a:r>
              <a:rPr lang="en-US" sz="1400" dirty="0">
                <a:solidFill>
                  <a:schemeClr val="bg1"/>
                </a:solidFill>
                <a:latin typeface="Cambria Math" pitchFamily="18" charset="0"/>
                <a:ea typeface="Cambria Math" pitchFamily="18" charset="0"/>
              </a:rPr>
              <a:t>Entities/Objects</a:t>
            </a:r>
          </a:p>
        </p:txBody>
      </p:sp>
      <p:sp>
        <p:nvSpPr>
          <p:cNvPr id="8" name="Right Brace 7">
            <a:extLst>
              <a:ext uri="{FF2B5EF4-FFF2-40B4-BE49-F238E27FC236}">
                <a16:creationId xmlns:a16="http://schemas.microsoft.com/office/drawing/2014/main" id="{5FA05EEB-59FB-4B17-9934-484D61EA854D}"/>
              </a:ext>
            </a:extLst>
          </p:cNvPr>
          <p:cNvSpPr/>
          <p:nvPr/>
        </p:nvSpPr>
        <p:spPr>
          <a:xfrm rot="10800000">
            <a:off x="313915" y="836099"/>
            <a:ext cx="151690" cy="3586884"/>
          </a:xfrm>
          <a:prstGeom prst="rightBrace">
            <a:avLst>
              <a:gd name="adj1" fmla="val 8333"/>
              <a:gd name="adj2" fmla="val 493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014FCE93-A86D-45EC-9CF7-E04C6ED504F4}"/>
              </a:ext>
            </a:extLst>
          </p:cNvPr>
          <p:cNvSpPr/>
          <p:nvPr/>
        </p:nvSpPr>
        <p:spPr>
          <a:xfrm rot="16200000">
            <a:off x="4578591" y="-3418123"/>
            <a:ext cx="302689" cy="7942551"/>
          </a:xfrm>
          <a:prstGeom prst="rightBrace">
            <a:avLst>
              <a:gd name="adj1" fmla="val 8333"/>
              <a:gd name="adj2" fmla="val 493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2971FB78-5B8D-4D12-A032-4B5D1161B80B}"/>
              </a:ext>
            </a:extLst>
          </p:cNvPr>
          <p:cNvPicPr>
            <a:picLocks noChangeAspect="1"/>
          </p:cNvPicPr>
          <p:nvPr/>
        </p:nvPicPr>
        <p:blipFill>
          <a:blip r:embed="rId2"/>
          <a:stretch>
            <a:fillRect/>
          </a:stretch>
        </p:blipFill>
        <p:spPr>
          <a:xfrm>
            <a:off x="591126" y="914714"/>
            <a:ext cx="8398695" cy="3586886"/>
          </a:xfrm>
          <a:prstGeom prst="rect">
            <a:avLst/>
          </a:prstGeom>
        </p:spPr>
      </p:pic>
    </p:spTree>
    <p:extLst>
      <p:ext uri="{BB962C8B-B14F-4D97-AF65-F5344CB8AC3E}">
        <p14:creationId xmlns:p14="http://schemas.microsoft.com/office/powerpoint/2010/main" val="3419553308"/>
      </p:ext>
    </p:extLst>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Series Example</a:t>
            </a:r>
          </a:p>
        </p:txBody>
      </p:sp>
      <p:pic>
        <p:nvPicPr>
          <p:cNvPr id="8" name="Picture 7">
            <a:extLst>
              <a:ext uri="{FF2B5EF4-FFF2-40B4-BE49-F238E27FC236}">
                <a16:creationId xmlns:a16="http://schemas.microsoft.com/office/drawing/2014/main" id="{D8504813-ACB2-4D54-879D-7D7F1C8B5A5C}"/>
              </a:ext>
            </a:extLst>
          </p:cNvPr>
          <p:cNvPicPr>
            <a:picLocks noChangeAspect="1"/>
          </p:cNvPicPr>
          <p:nvPr/>
        </p:nvPicPr>
        <p:blipFill>
          <a:blip r:embed="rId2"/>
          <a:stretch>
            <a:fillRect/>
          </a:stretch>
        </p:blipFill>
        <p:spPr>
          <a:xfrm>
            <a:off x="695325" y="1530985"/>
            <a:ext cx="7820025" cy="2609850"/>
          </a:xfrm>
          <a:prstGeom prst="rect">
            <a:avLst/>
          </a:prstGeom>
        </p:spPr>
      </p:pic>
    </p:spTree>
    <p:extLst>
      <p:ext uri="{BB962C8B-B14F-4D97-AF65-F5344CB8AC3E}">
        <p14:creationId xmlns:p14="http://schemas.microsoft.com/office/powerpoint/2010/main" val="199220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Series Example</a:t>
            </a:r>
          </a:p>
        </p:txBody>
      </p:sp>
      <p:pic>
        <p:nvPicPr>
          <p:cNvPr id="5" name="Picture 4">
            <a:extLst>
              <a:ext uri="{FF2B5EF4-FFF2-40B4-BE49-F238E27FC236}">
                <a16:creationId xmlns:a16="http://schemas.microsoft.com/office/drawing/2014/main" id="{EC4013D8-24A5-4505-BAE3-28064C7F91FF}"/>
              </a:ext>
            </a:extLst>
          </p:cNvPr>
          <p:cNvPicPr>
            <a:picLocks noChangeAspect="1"/>
          </p:cNvPicPr>
          <p:nvPr/>
        </p:nvPicPr>
        <p:blipFill>
          <a:blip r:embed="rId2"/>
          <a:stretch>
            <a:fillRect/>
          </a:stretch>
        </p:blipFill>
        <p:spPr>
          <a:xfrm>
            <a:off x="2566987" y="1189038"/>
            <a:ext cx="4010025" cy="3448050"/>
          </a:xfrm>
          <a:prstGeom prst="rect">
            <a:avLst/>
          </a:prstGeom>
        </p:spPr>
      </p:pic>
    </p:spTree>
    <p:extLst>
      <p:ext uri="{BB962C8B-B14F-4D97-AF65-F5344CB8AC3E}">
        <p14:creationId xmlns:p14="http://schemas.microsoft.com/office/powerpoint/2010/main" val="155416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Series Example</a:t>
            </a:r>
          </a:p>
        </p:txBody>
      </p:sp>
      <p:pic>
        <p:nvPicPr>
          <p:cNvPr id="3" name="Picture 2">
            <a:extLst>
              <a:ext uri="{FF2B5EF4-FFF2-40B4-BE49-F238E27FC236}">
                <a16:creationId xmlns:a16="http://schemas.microsoft.com/office/drawing/2014/main" id="{2ECA0BB6-0059-4306-AFC0-114CCD25A305}"/>
              </a:ext>
            </a:extLst>
          </p:cNvPr>
          <p:cNvPicPr>
            <a:picLocks noChangeAspect="1"/>
          </p:cNvPicPr>
          <p:nvPr/>
        </p:nvPicPr>
        <p:blipFill>
          <a:blip r:embed="rId2"/>
          <a:stretch>
            <a:fillRect/>
          </a:stretch>
        </p:blipFill>
        <p:spPr>
          <a:xfrm>
            <a:off x="2522114" y="1087061"/>
            <a:ext cx="3987060" cy="3782595"/>
          </a:xfrm>
          <a:prstGeom prst="rect">
            <a:avLst/>
          </a:prstGeom>
        </p:spPr>
      </p:pic>
    </p:spTree>
    <p:extLst>
      <p:ext uri="{BB962C8B-B14F-4D97-AF65-F5344CB8AC3E}">
        <p14:creationId xmlns:p14="http://schemas.microsoft.com/office/powerpoint/2010/main" val="39554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err="1"/>
              <a:t>Dataframe</a:t>
            </a:r>
            <a:r>
              <a:rPr lang="en-US" dirty="0"/>
              <a:t> Examples</a:t>
            </a:r>
          </a:p>
        </p:txBody>
      </p:sp>
      <p:pic>
        <p:nvPicPr>
          <p:cNvPr id="3" name="Picture 2">
            <a:extLst>
              <a:ext uri="{FF2B5EF4-FFF2-40B4-BE49-F238E27FC236}">
                <a16:creationId xmlns:a16="http://schemas.microsoft.com/office/drawing/2014/main" id="{5020096D-0E31-4CB1-B4A4-715CC7DFE690}"/>
              </a:ext>
            </a:extLst>
          </p:cNvPr>
          <p:cNvPicPr>
            <a:picLocks noChangeAspect="1"/>
          </p:cNvPicPr>
          <p:nvPr/>
        </p:nvPicPr>
        <p:blipFill>
          <a:blip r:embed="rId2"/>
          <a:stretch>
            <a:fillRect/>
          </a:stretch>
        </p:blipFill>
        <p:spPr>
          <a:xfrm>
            <a:off x="1304925" y="1501351"/>
            <a:ext cx="6534150" cy="2533650"/>
          </a:xfrm>
          <a:prstGeom prst="rect">
            <a:avLst/>
          </a:prstGeom>
        </p:spPr>
      </p:pic>
    </p:spTree>
    <p:extLst>
      <p:ext uri="{BB962C8B-B14F-4D97-AF65-F5344CB8AC3E}">
        <p14:creationId xmlns:p14="http://schemas.microsoft.com/office/powerpoint/2010/main" val="384569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err="1"/>
              <a:t>Dataframe</a:t>
            </a:r>
            <a:r>
              <a:rPr lang="en-US" dirty="0"/>
              <a:t> Examples</a:t>
            </a:r>
          </a:p>
        </p:txBody>
      </p:sp>
      <p:pic>
        <p:nvPicPr>
          <p:cNvPr id="3" name="Picture 2">
            <a:extLst>
              <a:ext uri="{FF2B5EF4-FFF2-40B4-BE49-F238E27FC236}">
                <a16:creationId xmlns:a16="http://schemas.microsoft.com/office/drawing/2014/main" id="{AAE4D9EC-13D6-40A6-8976-155558E2B623}"/>
              </a:ext>
            </a:extLst>
          </p:cNvPr>
          <p:cNvPicPr>
            <a:picLocks noChangeAspect="1"/>
          </p:cNvPicPr>
          <p:nvPr/>
        </p:nvPicPr>
        <p:blipFill>
          <a:blip r:embed="rId2"/>
          <a:stretch>
            <a:fillRect/>
          </a:stretch>
        </p:blipFill>
        <p:spPr>
          <a:xfrm>
            <a:off x="2646785" y="1463251"/>
            <a:ext cx="3457575" cy="2609850"/>
          </a:xfrm>
          <a:prstGeom prst="rect">
            <a:avLst/>
          </a:prstGeom>
        </p:spPr>
      </p:pic>
    </p:spTree>
    <p:extLst>
      <p:ext uri="{BB962C8B-B14F-4D97-AF65-F5344CB8AC3E}">
        <p14:creationId xmlns:p14="http://schemas.microsoft.com/office/powerpoint/2010/main" val="26771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err="1"/>
              <a:t>Dataframe</a:t>
            </a:r>
            <a:r>
              <a:rPr lang="en-US" dirty="0"/>
              <a:t> Examples</a:t>
            </a:r>
          </a:p>
        </p:txBody>
      </p:sp>
      <p:pic>
        <p:nvPicPr>
          <p:cNvPr id="3" name="Picture 2">
            <a:extLst>
              <a:ext uri="{FF2B5EF4-FFF2-40B4-BE49-F238E27FC236}">
                <a16:creationId xmlns:a16="http://schemas.microsoft.com/office/drawing/2014/main" id="{633341D1-045F-4240-BE6C-747EA43576AA}"/>
              </a:ext>
            </a:extLst>
          </p:cNvPr>
          <p:cNvPicPr>
            <a:picLocks noChangeAspect="1"/>
          </p:cNvPicPr>
          <p:nvPr/>
        </p:nvPicPr>
        <p:blipFill>
          <a:blip r:embed="rId2"/>
          <a:stretch>
            <a:fillRect/>
          </a:stretch>
        </p:blipFill>
        <p:spPr>
          <a:xfrm>
            <a:off x="2789872" y="1608560"/>
            <a:ext cx="3686175" cy="2143125"/>
          </a:xfrm>
          <a:prstGeom prst="rect">
            <a:avLst/>
          </a:prstGeom>
        </p:spPr>
      </p:pic>
    </p:spTree>
    <p:extLst>
      <p:ext uri="{BB962C8B-B14F-4D97-AF65-F5344CB8AC3E}">
        <p14:creationId xmlns:p14="http://schemas.microsoft.com/office/powerpoint/2010/main" val="373411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Reordering and Sorting Levels</a:t>
            </a:r>
          </a:p>
        </p:txBody>
      </p:sp>
      <p:pic>
        <p:nvPicPr>
          <p:cNvPr id="3" name="Picture 2">
            <a:extLst>
              <a:ext uri="{FF2B5EF4-FFF2-40B4-BE49-F238E27FC236}">
                <a16:creationId xmlns:a16="http://schemas.microsoft.com/office/drawing/2014/main" id="{36F74736-5169-4298-B8CC-38C7DDF30D65}"/>
              </a:ext>
            </a:extLst>
          </p:cNvPr>
          <p:cNvPicPr>
            <a:picLocks noChangeAspect="1"/>
          </p:cNvPicPr>
          <p:nvPr/>
        </p:nvPicPr>
        <p:blipFill>
          <a:blip r:embed="rId2"/>
          <a:stretch>
            <a:fillRect/>
          </a:stretch>
        </p:blipFill>
        <p:spPr>
          <a:xfrm>
            <a:off x="1214437" y="1443037"/>
            <a:ext cx="6715125" cy="2257425"/>
          </a:xfrm>
          <a:prstGeom prst="rect">
            <a:avLst/>
          </a:prstGeom>
        </p:spPr>
      </p:pic>
    </p:spTree>
    <p:extLst>
      <p:ext uri="{BB962C8B-B14F-4D97-AF65-F5344CB8AC3E}">
        <p14:creationId xmlns:p14="http://schemas.microsoft.com/office/powerpoint/2010/main" val="21439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Reordering and Sorting Levels</a:t>
            </a:r>
          </a:p>
        </p:txBody>
      </p:sp>
      <p:pic>
        <p:nvPicPr>
          <p:cNvPr id="3" name="Picture 2">
            <a:extLst>
              <a:ext uri="{FF2B5EF4-FFF2-40B4-BE49-F238E27FC236}">
                <a16:creationId xmlns:a16="http://schemas.microsoft.com/office/drawing/2014/main" id="{32BA198C-D669-4C76-9BB3-34CABEFDC6F2}"/>
              </a:ext>
            </a:extLst>
          </p:cNvPr>
          <p:cNvPicPr>
            <a:picLocks noChangeAspect="1"/>
          </p:cNvPicPr>
          <p:nvPr/>
        </p:nvPicPr>
        <p:blipFill>
          <a:blip r:embed="rId2"/>
          <a:stretch>
            <a:fillRect/>
          </a:stretch>
        </p:blipFill>
        <p:spPr>
          <a:xfrm>
            <a:off x="2201227" y="1592792"/>
            <a:ext cx="4619625" cy="2228850"/>
          </a:xfrm>
          <a:prstGeom prst="rect">
            <a:avLst/>
          </a:prstGeom>
        </p:spPr>
      </p:pic>
    </p:spTree>
    <p:extLst>
      <p:ext uri="{BB962C8B-B14F-4D97-AF65-F5344CB8AC3E}">
        <p14:creationId xmlns:p14="http://schemas.microsoft.com/office/powerpoint/2010/main" val="24457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Reordering and Sorting Levels</a:t>
            </a:r>
          </a:p>
        </p:txBody>
      </p:sp>
      <p:pic>
        <p:nvPicPr>
          <p:cNvPr id="5" name="Picture 4">
            <a:extLst>
              <a:ext uri="{FF2B5EF4-FFF2-40B4-BE49-F238E27FC236}">
                <a16:creationId xmlns:a16="http://schemas.microsoft.com/office/drawing/2014/main" id="{382E92C1-D0FB-427D-A2C0-E1A742806DD0}"/>
              </a:ext>
            </a:extLst>
          </p:cNvPr>
          <p:cNvPicPr>
            <a:picLocks noChangeAspect="1"/>
          </p:cNvPicPr>
          <p:nvPr/>
        </p:nvPicPr>
        <p:blipFill>
          <a:blip r:embed="rId2"/>
          <a:stretch>
            <a:fillRect/>
          </a:stretch>
        </p:blipFill>
        <p:spPr>
          <a:xfrm>
            <a:off x="2809875" y="1423987"/>
            <a:ext cx="3524250" cy="2295525"/>
          </a:xfrm>
          <a:prstGeom prst="rect">
            <a:avLst/>
          </a:prstGeom>
        </p:spPr>
      </p:pic>
    </p:spTree>
    <p:extLst>
      <p:ext uri="{BB962C8B-B14F-4D97-AF65-F5344CB8AC3E}">
        <p14:creationId xmlns:p14="http://schemas.microsoft.com/office/powerpoint/2010/main" val="334040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Summary Statistics by Level</a:t>
            </a:r>
          </a:p>
        </p:txBody>
      </p:sp>
      <p:pic>
        <p:nvPicPr>
          <p:cNvPr id="3" name="Picture 2">
            <a:extLst>
              <a:ext uri="{FF2B5EF4-FFF2-40B4-BE49-F238E27FC236}">
                <a16:creationId xmlns:a16="http://schemas.microsoft.com/office/drawing/2014/main" id="{31798CA3-F737-4DB1-ABF4-725222ED19CC}"/>
              </a:ext>
            </a:extLst>
          </p:cNvPr>
          <p:cNvPicPr>
            <a:picLocks noChangeAspect="1"/>
          </p:cNvPicPr>
          <p:nvPr/>
        </p:nvPicPr>
        <p:blipFill>
          <a:blip r:embed="rId2"/>
          <a:stretch>
            <a:fillRect/>
          </a:stretch>
        </p:blipFill>
        <p:spPr>
          <a:xfrm>
            <a:off x="3152775" y="1202531"/>
            <a:ext cx="2838450" cy="3667125"/>
          </a:xfrm>
          <a:prstGeom prst="rect">
            <a:avLst/>
          </a:prstGeom>
        </p:spPr>
      </p:pic>
    </p:spTree>
    <p:extLst>
      <p:ext uri="{BB962C8B-B14F-4D97-AF65-F5344CB8AC3E}">
        <p14:creationId xmlns:p14="http://schemas.microsoft.com/office/powerpoint/2010/main" val="122544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6EEC44-56B7-4842-9B9C-4F0F7027CD24}"/>
              </a:ext>
            </a:extLst>
          </p:cNvPr>
          <p:cNvSpPr>
            <a:spLocks noGrp="1"/>
          </p:cNvSpPr>
          <p:nvPr>
            <p:ph type="title"/>
          </p:nvPr>
        </p:nvSpPr>
        <p:spPr/>
        <p:txBody>
          <a:bodyPr>
            <a:normAutofit fontScale="90000"/>
          </a:bodyPr>
          <a:lstStyle/>
          <a:p>
            <a:r>
              <a:rPr lang="en-US" dirty="0"/>
              <a:t>Attributes</a:t>
            </a:r>
          </a:p>
        </p:txBody>
      </p:sp>
      <p:sp>
        <p:nvSpPr>
          <p:cNvPr id="5" name="Content Placeholder 4">
            <a:extLst>
              <a:ext uri="{FF2B5EF4-FFF2-40B4-BE49-F238E27FC236}">
                <a16:creationId xmlns:a16="http://schemas.microsoft.com/office/drawing/2014/main" id="{3776BCF4-CAB1-41B5-AE5A-5AD809638EBD}"/>
              </a:ext>
            </a:extLst>
          </p:cNvPr>
          <p:cNvSpPr>
            <a:spLocks noGrp="1"/>
          </p:cNvSpPr>
          <p:nvPr>
            <p:ph idx="1"/>
          </p:nvPr>
        </p:nvSpPr>
        <p:spPr/>
        <p:txBody>
          <a:bodyPr/>
          <a:lstStyle/>
          <a:p>
            <a:r>
              <a:rPr lang="en-US" dirty="0"/>
              <a:t>Attributes contain one of two types of information about observations:</a:t>
            </a:r>
          </a:p>
          <a:p>
            <a:pPr lvl="1"/>
            <a:r>
              <a:rPr lang="en-US" dirty="0"/>
              <a:t>Quantitative (numeric) data</a:t>
            </a:r>
          </a:p>
          <a:p>
            <a:pPr lvl="2"/>
            <a:r>
              <a:rPr lang="en-US" dirty="0"/>
              <a:t>“Measures” that are used to perform a variety of arithmetic operations</a:t>
            </a:r>
          </a:p>
          <a:p>
            <a:pPr lvl="1"/>
            <a:r>
              <a:rPr lang="en-US" dirty="0"/>
              <a:t>Qualitative data</a:t>
            </a:r>
          </a:p>
          <a:p>
            <a:pPr lvl="2"/>
            <a:r>
              <a:rPr lang="en-US" dirty="0"/>
              <a:t>“Categories” that are used to group and sub-total the observations</a:t>
            </a:r>
          </a:p>
          <a:p>
            <a:endParaRPr lang="en-US" dirty="0"/>
          </a:p>
        </p:txBody>
      </p:sp>
      <p:sp>
        <p:nvSpPr>
          <p:cNvPr id="6" name="Text Placeholder 5">
            <a:extLst>
              <a:ext uri="{FF2B5EF4-FFF2-40B4-BE49-F238E27FC236}">
                <a16:creationId xmlns:a16="http://schemas.microsoft.com/office/drawing/2014/main" id="{5C006BCA-B485-4A20-B85B-91B1C144D86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6672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Indexing with a </a:t>
            </a:r>
            <a:r>
              <a:rPr lang="en-US" dirty="0" err="1"/>
              <a:t>DataFrame’s</a:t>
            </a:r>
            <a:r>
              <a:rPr lang="en-US" dirty="0"/>
              <a:t> Columns</a:t>
            </a:r>
          </a:p>
        </p:txBody>
      </p:sp>
      <p:pic>
        <p:nvPicPr>
          <p:cNvPr id="5" name="Picture 4">
            <a:extLst>
              <a:ext uri="{FF2B5EF4-FFF2-40B4-BE49-F238E27FC236}">
                <a16:creationId xmlns:a16="http://schemas.microsoft.com/office/drawing/2014/main" id="{B8795544-403F-446C-B0BB-5765F1F104C5}"/>
              </a:ext>
            </a:extLst>
          </p:cNvPr>
          <p:cNvPicPr>
            <a:picLocks noChangeAspect="1"/>
          </p:cNvPicPr>
          <p:nvPr/>
        </p:nvPicPr>
        <p:blipFill>
          <a:blip r:embed="rId2"/>
          <a:stretch>
            <a:fillRect/>
          </a:stretch>
        </p:blipFill>
        <p:spPr>
          <a:xfrm>
            <a:off x="1743075" y="1295505"/>
            <a:ext cx="5657850" cy="2809875"/>
          </a:xfrm>
          <a:prstGeom prst="rect">
            <a:avLst/>
          </a:prstGeom>
        </p:spPr>
      </p:pic>
    </p:spTree>
    <p:extLst>
      <p:ext uri="{BB962C8B-B14F-4D97-AF65-F5344CB8AC3E}">
        <p14:creationId xmlns:p14="http://schemas.microsoft.com/office/powerpoint/2010/main" val="11593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Indexing with a </a:t>
            </a:r>
            <a:r>
              <a:rPr lang="en-US" dirty="0" err="1"/>
              <a:t>DataFrame’s</a:t>
            </a:r>
            <a:r>
              <a:rPr lang="en-US" dirty="0"/>
              <a:t> Columns</a:t>
            </a:r>
          </a:p>
        </p:txBody>
      </p:sp>
      <p:pic>
        <p:nvPicPr>
          <p:cNvPr id="3" name="Picture 2">
            <a:extLst>
              <a:ext uri="{FF2B5EF4-FFF2-40B4-BE49-F238E27FC236}">
                <a16:creationId xmlns:a16="http://schemas.microsoft.com/office/drawing/2014/main" id="{726F0DF1-9C4A-4501-A160-E9A01905179C}"/>
              </a:ext>
            </a:extLst>
          </p:cNvPr>
          <p:cNvPicPr>
            <a:picLocks noChangeAspect="1"/>
          </p:cNvPicPr>
          <p:nvPr/>
        </p:nvPicPr>
        <p:blipFill>
          <a:blip r:embed="rId2"/>
          <a:stretch>
            <a:fillRect/>
          </a:stretch>
        </p:blipFill>
        <p:spPr>
          <a:xfrm>
            <a:off x="1304925" y="1439015"/>
            <a:ext cx="6534150" cy="2847975"/>
          </a:xfrm>
          <a:prstGeom prst="rect">
            <a:avLst/>
          </a:prstGeom>
        </p:spPr>
      </p:pic>
    </p:spTree>
    <p:extLst>
      <p:ext uri="{BB962C8B-B14F-4D97-AF65-F5344CB8AC3E}">
        <p14:creationId xmlns:p14="http://schemas.microsoft.com/office/powerpoint/2010/main" val="12054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06BD-6A71-46FD-96E2-A788ED8942E4}"/>
              </a:ext>
            </a:extLst>
          </p:cNvPr>
          <p:cNvSpPr>
            <a:spLocks noGrp="1"/>
          </p:cNvSpPr>
          <p:nvPr>
            <p:ph type="title"/>
          </p:nvPr>
        </p:nvSpPr>
        <p:spPr/>
        <p:txBody>
          <a:bodyPr>
            <a:normAutofit fontScale="90000"/>
          </a:bodyPr>
          <a:lstStyle/>
          <a:p>
            <a:r>
              <a:rPr lang="en-US" dirty="0"/>
              <a:t>Hierarchical Indexing</a:t>
            </a:r>
          </a:p>
        </p:txBody>
      </p:sp>
      <p:sp>
        <p:nvSpPr>
          <p:cNvPr id="6" name="Text Placeholder 5">
            <a:extLst>
              <a:ext uri="{FF2B5EF4-FFF2-40B4-BE49-F238E27FC236}">
                <a16:creationId xmlns:a16="http://schemas.microsoft.com/office/drawing/2014/main" id="{D8A82ABA-67AE-489D-B5E4-460890F6D9BE}"/>
              </a:ext>
            </a:extLst>
          </p:cNvPr>
          <p:cNvSpPr>
            <a:spLocks noGrp="1"/>
          </p:cNvSpPr>
          <p:nvPr>
            <p:ph type="body" sz="quarter" idx="10"/>
          </p:nvPr>
        </p:nvSpPr>
        <p:spPr/>
        <p:txBody>
          <a:bodyPr/>
          <a:lstStyle/>
          <a:p>
            <a:r>
              <a:rPr lang="en-US" dirty="0"/>
              <a:t>Indexing with a </a:t>
            </a:r>
            <a:r>
              <a:rPr lang="en-US" dirty="0" err="1"/>
              <a:t>DataFrame’s</a:t>
            </a:r>
            <a:r>
              <a:rPr lang="en-US" dirty="0"/>
              <a:t> Columns</a:t>
            </a:r>
          </a:p>
        </p:txBody>
      </p:sp>
      <p:pic>
        <p:nvPicPr>
          <p:cNvPr id="3" name="Picture 2">
            <a:extLst>
              <a:ext uri="{FF2B5EF4-FFF2-40B4-BE49-F238E27FC236}">
                <a16:creationId xmlns:a16="http://schemas.microsoft.com/office/drawing/2014/main" id="{85C8D9B2-8033-4F6C-8485-58E6382A3E14}"/>
              </a:ext>
            </a:extLst>
          </p:cNvPr>
          <p:cNvPicPr>
            <a:picLocks noChangeAspect="1"/>
          </p:cNvPicPr>
          <p:nvPr/>
        </p:nvPicPr>
        <p:blipFill>
          <a:blip r:embed="rId2"/>
          <a:stretch>
            <a:fillRect/>
          </a:stretch>
        </p:blipFill>
        <p:spPr>
          <a:xfrm>
            <a:off x="1833562" y="1453939"/>
            <a:ext cx="5476875" cy="2533650"/>
          </a:xfrm>
          <a:prstGeom prst="rect">
            <a:avLst/>
          </a:prstGeom>
        </p:spPr>
      </p:pic>
    </p:spTree>
    <p:extLst>
      <p:ext uri="{BB962C8B-B14F-4D97-AF65-F5344CB8AC3E}">
        <p14:creationId xmlns:p14="http://schemas.microsoft.com/office/powerpoint/2010/main" val="119989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B714FF-209F-4B84-9FBC-4D791EB5B0A0}"/>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2E954766-CB41-4C50-A59E-9B9B81D9C9A6}"/>
              </a:ext>
            </a:extLst>
          </p:cNvPr>
          <p:cNvSpPr>
            <a:spLocks noGrp="1"/>
          </p:cNvSpPr>
          <p:nvPr>
            <p:ph type="body" sz="quarter" idx="10"/>
          </p:nvPr>
        </p:nvSpPr>
        <p:spPr/>
        <p:txBody>
          <a:bodyPr/>
          <a:lstStyle/>
          <a:p>
            <a:r>
              <a:rPr lang="en-US" dirty="0"/>
              <a:t>Introduction to Statistical  Learning/Modeling</a:t>
            </a:r>
          </a:p>
        </p:txBody>
      </p:sp>
    </p:spTree>
    <p:extLst>
      <p:ext uri="{BB962C8B-B14F-4D97-AF65-F5344CB8AC3E}">
        <p14:creationId xmlns:p14="http://schemas.microsoft.com/office/powerpoint/2010/main" val="245318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AC7E-01DF-4C99-9581-1331239F50A3}"/>
              </a:ext>
            </a:extLst>
          </p:cNvPr>
          <p:cNvSpPr>
            <a:spLocks noGrp="1"/>
          </p:cNvSpPr>
          <p:nvPr>
            <p:ph type="title"/>
          </p:nvPr>
        </p:nvSpPr>
        <p:spPr/>
        <p:txBody>
          <a:bodyPr>
            <a:normAutofit fontScale="90000"/>
          </a:bodyPr>
          <a:lstStyle/>
          <a:p>
            <a:r>
              <a:rPr lang="en-US" dirty="0"/>
              <a:t>Modeling Types</a:t>
            </a:r>
          </a:p>
        </p:txBody>
      </p:sp>
      <p:sp>
        <p:nvSpPr>
          <p:cNvPr id="3" name="Content Placeholder 2">
            <a:extLst>
              <a:ext uri="{FF2B5EF4-FFF2-40B4-BE49-F238E27FC236}">
                <a16:creationId xmlns:a16="http://schemas.microsoft.com/office/drawing/2014/main" id="{059B45D5-16E4-4372-B295-36BBBFB3B6B4}"/>
              </a:ext>
            </a:extLst>
          </p:cNvPr>
          <p:cNvSpPr>
            <a:spLocks noGrp="1"/>
          </p:cNvSpPr>
          <p:nvPr>
            <p:ph idx="1"/>
          </p:nvPr>
        </p:nvSpPr>
        <p:spPr/>
        <p:txBody>
          <a:bodyPr/>
          <a:lstStyle/>
          <a:p>
            <a:r>
              <a:rPr lang="en-US" dirty="0"/>
              <a:t>First major distinction is between supervised and unsupervised learning</a:t>
            </a:r>
          </a:p>
          <a:p>
            <a:pPr lvl="1"/>
            <a:r>
              <a:rPr lang="en-US" dirty="0"/>
              <a:t>Unsupervised learning does not have a response variable in the data</a:t>
            </a:r>
          </a:p>
          <a:p>
            <a:pPr lvl="2"/>
            <a:r>
              <a:rPr lang="en-US" dirty="0"/>
              <a:t>Clustering is a primary technique</a:t>
            </a:r>
          </a:p>
          <a:p>
            <a:pPr lvl="2"/>
            <a:r>
              <a:rPr lang="en-US" dirty="0"/>
              <a:t>Unsupervised learning is the focus of ISE-535 (Data Mining)</a:t>
            </a:r>
          </a:p>
          <a:p>
            <a:r>
              <a:rPr lang="en-US" dirty="0"/>
              <a:t>Second major distinction in supervised learning is based on the type of the response variable</a:t>
            </a:r>
          </a:p>
          <a:p>
            <a:pPr lvl="1"/>
            <a:r>
              <a:rPr lang="en-US" dirty="0"/>
              <a:t>Continuous – "Regression" </a:t>
            </a:r>
          </a:p>
          <a:p>
            <a:pPr lvl="1"/>
            <a:r>
              <a:rPr lang="en-US" dirty="0"/>
              <a:t>Categorical – "Classification"</a:t>
            </a:r>
          </a:p>
          <a:p>
            <a:pPr lvl="1"/>
            <a:endParaRPr lang="en-US" dirty="0"/>
          </a:p>
        </p:txBody>
      </p:sp>
      <p:sp>
        <p:nvSpPr>
          <p:cNvPr id="4" name="Text Placeholder 3">
            <a:extLst>
              <a:ext uri="{FF2B5EF4-FFF2-40B4-BE49-F238E27FC236}">
                <a16:creationId xmlns:a16="http://schemas.microsoft.com/office/drawing/2014/main" id="{4DD7007F-E8BA-4F41-8DAB-7A6A57D336E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9355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D004E-8DD9-47E4-B671-F1C582935628}"/>
              </a:ext>
            </a:extLst>
          </p:cNvPr>
          <p:cNvSpPr>
            <a:spLocks noGrp="1"/>
          </p:cNvSpPr>
          <p:nvPr>
            <p:ph type="title"/>
          </p:nvPr>
        </p:nvSpPr>
        <p:spPr/>
        <p:txBody>
          <a:bodyPr>
            <a:normAutofit fontScale="90000"/>
          </a:bodyPr>
          <a:lstStyle/>
          <a:p>
            <a:r>
              <a:rPr lang="en-US" dirty="0"/>
              <a:t>Brief History of Statistical Learning</a:t>
            </a:r>
          </a:p>
        </p:txBody>
      </p:sp>
      <p:sp>
        <p:nvSpPr>
          <p:cNvPr id="5" name="Content Placeholder 4">
            <a:extLst>
              <a:ext uri="{FF2B5EF4-FFF2-40B4-BE49-F238E27FC236}">
                <a16:creationId xmlns:a16="http://schemas.microsoft.com/office/drawing/2014/main" id="{A1563920-FE01-49DA-AA49-F0C696E2C955}"/>
              </a:ext>
            </a:extLst>
          </p:cNvPr>
          <p:cNvSpPr>
            <a:spLocks noGrp="1"/>
          </p:cNvSpPr>
          <p:nvPr>
            <p:ph idx="1"/>
          </p:nvPr>
        </p:nvSpPr>
        <p:spPr/>
        <p:txBody>
          <a:bodyPr/>
          <a:lstStyle/>
          <a:p>
            <a:r>
              <a:rPr lang="en-US" dirty="0"/>
              <a:t>Early 1800s: Least Squares method developed by Legendre (1805) building on the work of Gauss (1795)</a:t>
            </a:r>
          </a:p>
          <a:p>
            <a:pPr lvl="1"/>
            <a:r>
              <a:rPr lang="en-US" dirty="0"/>
              <a:t>Direct predecessor of  </a:t>
            </a:r>
            <a:r>
              <a:rPr lang="en-US" i="1" dirty="0"/>
              <a:t>Linear Regression</a:t>
            </a:r>
          </a:p>
          <a:p>
            <a:pPr lvl="1"/>
            <a:r>
              <a:rPr lang="en-US" dirty="0"/>
              <a:t>Used for predicting quantitative values</a:t>
            </a:r>
          </a:p>
          <a:p>
            <a:r>
              <a:rPr lang="en-US" dirty="0"/>
              <a:t>1936:  </a:t>
            </a:r>
            <a:r>
              <a:rPr lang="en-US" i="1" dirty="0"/>
              <a:t>Linear Discriminant Analysis </a:t>
            </a:r>
            <a:r>
              <a:rPr lang="en-US" dirty="0"/>
              <a:t>method developed by Fisher for predicting qualitative values (categories)</a:t>
            </a:r>
          </a:p>
          <a:p>
            <a:pPr lvl="1"/>
            <a:r>
              <a:rPr lang="en-US" dirty="0"/>
              <a:t>1940s:  Multiple authors proposed an alternate approach called </a:t>
            </a:r>
            <a:r>
              <a:rPr lang="en-US" i="1" dirty="0"/>
              <a:t>Logistic Regression</a:t>
            </a:r>
          </a:p>
        </p:txBody>
      </p:sp>
      <p:sp>
        <p:nvSpPr>
          <p:cNvPr id="6" name="Text Placeholder 5">
            <a:extLst>
              <a:ext uri="{FF2B5EF4-FFF2-40B4-BE49-F238E27FC236}">
                <a16:creationId xmlns:a16="http://schemas.microsoft.com/office/drawing/2014/main" id="{46D56D5D-91C1-440C-BD75-93742C063EC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419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D004E-8DD9-47E4-B671-F1C582935628}"/>
              </a:ext>
            </a:extLst>
          </p:cNvPr>
          <p:cNvSpPr>
            <a:spLocks noGrp="1"/>
          </p:cNvSpPr>
          <p:nvPr>
            <p:ph type="title"/>
          </p:nvPr>
        </p:nvSpPr>
        <p:spPr/>
        <p:txBody>
          <a:bodyPr>
            <a:normAutofit fontScale="90000"/>
          </a:bodyPr>
          <a:lstStyle/>
          <a:p>
            <a:r>
              <a:rPr lang="en-US" dirty="0"/>
              <a:t>Brief History of Statistical Learning</a:t>
            </a:r>
          </a:p>
        </p:txBody>
      </p:sp>
      <p:sp>
        <p:nvSpPr>
          <p:cNvPr id="5" name="Content Placeholder 4">
            <a:extLst>
              <a:ext uri="{FF2B5EF4-FFF2-40B4-BE49-F238E27FC236}">
                <a16:creationId xmlns:a16="http://schemas.microsoft.com/office/drawing/2014/main" id="{A1563920-FE01-49DA-AA49-F0C696E2C955}"/>
              </a:ext>
            </a:extLst>
          </p:cNvPr>
          <p:cNvSpPr>
            <a:spLocks noGrp="1"/>
          </p:cNvSpPr>
          <p:nvPr>
            <p:ph idx="1"/>
          </p:nvPr>
        </p:nvSpPr>
        <p:spPr/>
        <p:txBody>
          <a:bodyPr/>
          <a:lstStyle/>
          <a:p>
            <a:r>
              <a:rPr lang="en-US" dirty="0"/>
              <a:t>1970s:  </a:t>
            </a:r>
            <a:r>
              <a:rPr lang="en-US" i="1" dirty="0"/>
              <a:t>Generalized Linear Model (GLM) </a:t>
            </a:r>
            <a:r>
              <a:rPr lang="en-US" dirty="0"/>
              <a:t>developed to describe an entire class of statistical learning methods</a:t>
            </a:r>
          </a:p>
          <a:p>
            <a:pPr lvl="1"/>
            <a:r>
              <a:rPr lang="en-US" i="1" dirty="0"/>
              <a:t>Linear and Logistic Regression </a:t>
            </a:r>
            <a:r>
              <a:rPr lang="en-US" dirty="0"/>
              <a:t>models are special cases of the GLM</a:t>
            </a:r>
          </a:p>
          <a:p>
            <a:r>
              <a:rPr lang="en-US" dirty="0"/>
              <a:t>Until 1980s, statistical learning techniques were almost exclusively linear models because fitting non-linear models was beyond the computational capacity of that time.</a:t>
            </a:r>
          </a:p>
        </p:txBody>
      </p:sp>
      <p:sp>
        <p:nvSpPr>
          <p:cNvPr id="6" name="Text Placeholder 5">
            <a:extLst>
              <a:ext uri="{FF2B5EF4-FFF2-40B4-BE49-F238E27FC236}">
                <a16:creationId xmlns:a16="http://schemas.microsoft.com/office/drawing/2014/main" id="{46D56D5D-91C1-440C-BD75-93742C063EC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5430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8D004E-8DD9-47E4-B671-F1C582935628}"/>
              </a:ext>
            </a:extLst>
          </p:cNvPr>
          <p:cNvSpPr>
            <a:spLocks noGrp="1"/>
          </p:cNvSpPr>
          <p:nvPr>
            <p:ph type="title"/>
          </p:nvPr>
        </p:nvSpPr>
        <p:spPr/>
        <p:txBody>
          <a:bodyPr>
            <a:normAutofit fontScale="90000"/>
          </a:bodyPr>
          <a:lstStyle/>
          <a:p>
            <a:r>
              <a:rPr lang="en-US" dirty="0"/>
              <a:t>Brief History of Statistical Learning</a:t>
            </a:r>
          </a:p>
        </p:txBody>
      </p:sp>
      <p:sp>
        <p:nvSpPr>
          <p:cNvPr id="5" name="Content Placeholder 4">
            <a:extLst>
              <a:ext uri="{FF2B5EF4-FFF2-40B4-BE49-F238E27FC236}">
                <a16:creationId xmlns:a16="http://schemas.microsoft.com/office/drawing/2014/main" id="{A1563920-FE01-49DA-AA49-F0C696E2C955}"/>
              </a:ext>
            </a:extLst>
          </p:cNvPr>
          <p:cNvSpPr>
            <a:spLocks noGrp="1"/>
          </p:cNvSpPr>
          <p:nvPr>
            <p:ph idx="1"/>
          </p:nvPr>
        </p:nvSpPr>
        <p:spPr/>
        <p:txBody>
          <a:bodyPr/>
          <a:lstStyle/>
          <a:p>
            <a:pPr marL="0" indent="0">
              <a:buNone/>
            </a:pPr>
            <a:r>
              <a:rPr lang="en-US" dirty="0"/>
              <a:t>Starting in the 1980s, computational power enabled the development of new classes of flexible techniques not based on linear models:</a:t>
            </a:r>
          </a:p>
          <a:p>
            <a:r>
              <a:rPr lang="en-US" dirty="0"/>
              <a:t>1980s:  Classification and Regression Trees</a:t>
            </a:r>
          </a:p>
          <a:p>
            <a:r>
              <a:rPr lang="en-US" dirty="0"/>
              <a:t>1980s:  Neural Networks</a:t>
            </a:r>
          </a:p>
          <a:p>
            <a:r>
              <a:rPr lang="en-US" dirty="0"/>
              <a:t>1990s:  Support Vector Machines </a:t>
            </a:r>
          </a:p>
        </p:txBody>
      </p:sp>
      <p:sp>
        <p:nvSpPr>
          <p:cNvPr id="6" name="Text Placeholder 5">
            <a:extLst>
              <a:ext uri="{FF2B5EF4-FFF2-40B4-BE49-F238E27FC236}">
                <a16:creationId xmlns:a16="http://schemas.microsoft.com/office/drawing/2014/main" id="{46D56D5D-91C1-440C-BD75-93742C063EC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26119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065F-096C-4EA0-AEB0-044EBD3A90E4}"/>
              </a:ext>
            </a:extLst>
          </p:cNvPr>
          <p:cNvSpPr>
            <a:spLocks noGrp="1"/>
          </p:cNvSpPr>
          <p:nvPr>
            <p:ph type="title"/>
          </p:nvPr>
        </p:nvSpPr>
        <p:spPr/>
        <p:txBody>
          <a:bodyPr>
            <a:normAutofit fontScale="90000"/>
          </a:bodyPr>
          <a:lstStyle/>
          <a:p>
            <a:r>
              <a:rPr lang="en-US" dirty="0"/>
              <a:t>Statistical Learning vs Machine Learning</a:t>
            </a:r>
          </a:p>
        </p:txBody>
      </p:sp>
      <p:sp>
        <p:nvSpPr>
          <p:cNvPr id="3" name="Content Placeholder 2">
            <a:extLst>
              <a:ext uri="{FF2B5EF4-FFF2-40B4-BE49-F238E27FC236}">
                <a16:creationId xmlns:a16="http://schemas.microsoft.com/office/drawing/2014/main" id="{572ABBA3-B2ED-4FA9-8783-5D08E766F01D}"/>
              </a:ext>
            </a:extLst>
          </p:cNvPr>
          <p:cNvSpPr>
            <a:spLocks noGrp="1"/>
          </p:cNvSpPr>
          <p:nvPr>
            <p:ph idx="1"/>
          </p:nvPr>
        </p:nvSpPr>
        <p:spPr>
          <a:xfrm>
            <a:off x="628650" y="887587"/>
            <a:ext cx="7886700" cy="3733273"/>
          </a:xfrm>
        </p:spPr>
        <p:txBody>
          <a:bodyPr/>
          <a:lstStyle/>
          <a:p>
            <a:r>
              <a:rPr lang="en-US" dirty="0"/>
              <a:t>Machine Learning arose as a subfield of Artificial Intelligence</a:t>
            </a:r>
          </a:p>
          <a:p>
            <a:r>
              <a:rPr lang="en-US" dirty="0"/>
              <a:t>Statistical Learning arose as a subfield of Statistics</a:t>
            </a:r>
          </a:p>
          <a:p>
            <a:r>
              <a:rPr lang="en-US" dirty="0"/>
              <a:t>There is now significant overlap in the terms</a:t>
            </a:r>
          </a:p>
          <a:p>
            <a:pPr lvl="1"/>
            <a:r>
              <a:rPr lang="en-US" dirty="0"/>
              <a:t>Machine learning emphasizes large scale applications and prediction accuracy</a:t>
            </a:r>
          </a:p>
          <a:p>
            <a:pPr lvl="1"/>
            <a:r>
              <a:rPr lang="en-US" dirty="0"/>
              <a:t>Statistical learning emphasizes models, their interpretability, precision, and uncertainty</a:t>
            </a:r>
          </a:p>
        </p:txBody>
      </p:sp>
    </p:spTree>
    <p:extLst>
      <p:ext uri="{BB962C8B-B14F-4D97-AF65-F5344CB8AC3E}">
        <p14:creationId xmlns:p14="http://schemas.microsoft.com/office/powerpoint/2010/main" val="226495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EDBAF-02F1-1BC1-AEB7-51A5F4027D33}"/>
              </a:ext>
            </a:extLst>
          </p:cNvPr>
          <p:cNvSpPr>
            <a:spLocks noGrp="1"/>
          </p:cNvSpPr>
          <p:nvPr>
            <p:ph type="title"/>
          </p:nvPr>
        </p:nvSpPr>
        <p:spPr/>
        <p:txBody>
          <a:bodyPr>
            <a:normAutofit fontScale="90000"/>
          </a:bodyPr>
          <a:lstStyle/>
          <a:p>
            <a:r>
              <a:rPr lang="en-US" dirty="0"/>
              <a:t>Modeling Goals</a:t>
            </a:r>
          </a:p>
        </p:txBody>
      </p:sp>
      <p:sp>
        <p:nvSpPr>
          <p:cNvPr id="4" name="Content Placeholder 3">
            <a:extLst>
              <a:ext uri="{FF2B5EF4-FFF2-40B4-BE49-F238E27FC236}">
                <a16:creationId xmlns:a16="http://schemas.microsoft.com/office/drawing/2014/main" id="{FC8284A9-3D49-0BCB-2BA0-FCC297820348}"/>
              </a:ext>
            </a:extLst>
          </p:cNvPr>
          <p:cNvSpPr>
            <a:spLocks noGrp="1"/>
          </p:cNvSpPr>
          <p:nvPr>
            <p:ph idx="1"/>
          </p:nvPr>
        </p:nvSpPr>
        <p:spPr/>
        <p:txBody>
          <a:bodyPr/>
          <a:lstStyle/>
          <a:p>
            <a:pPr marL="0" indent="0">
              <a:buNone/>
            </a:pPr>
            <a:r>
              <a:rPr lang="en-US" dirty="0"/>
              <a:t>Models are developed for two reasons</a:t>
            </a:r>
          </a:p>
          <a:p>
            <a:r>
              <a:rPr lang="en-US" dirty="0"/>
              <a:t>To better understand the underlying dynamics and behaviors of a “system” (“modeling for inference”)</a:t>
            </a:r>
          </a:p>
          <a:p>
            <a:r>
              <a:rPr lang="en-US" dirty="0"/>
              <a:t>To enable the development of algorithmic models that can predict a response variable or variables for previously unseen data (“modeling for prediction”)</a:t>
            </a:r>
          </a:p>
        </p:txBody>
      </p:sp>
      <p:sp>
        <p:nvSpPr>
          <p:cNvPr id="5" name="Text Placeholder 4">
            <a:extLst>
              <a:ext uri="{FF2B5EF4-FFF2-40B4-BE49-F238E27FC236}">
                <a16:creationId xmlns:a16="http://schemas.microsoft.com/office/drawing/2014/main" id="{2EA9C215-B93F-8BDF-1837-F45C96AB62DE}"/>
              </a:ext>
            </a:extLst>
          </p:cNvPr>
          <p:cNvSpPr>
            <a:spLocks noGrp="1"/>
          </p:cNvSpPr>
          <p:nvPr>
            <p:ph type="body" sz="quarter" idx="10"/>
          </p:nvPr>
        </p:nvSpPr>
        <p:spPr/>
        <p:txBody>
          <a:bodyPr/>
          <a:lstStyle/>
          <a:p>
            <a:r>
              <a:rPr lang="en-US" dirty="0"/>
              <a:t>“To Explain or to Predict?”</a:t>
            </a:r>
          </a:p>
        </p:txBody>
      </p:sp>
    </p:spTree>
    <p:extLst>
      <p:ext uri="{BB962C8B-B14F-4D97-AF65-F5344CB8AC3E}">
        <p14:creationId xmlns:p14="http://schemas.microsoft.com/office/powerpoint/2010/main" val="352609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50055-D430-449E-9F91-373C5F488E74}"/>
              </a:ext>
            </a:extLst>
          </p:cNvPr>
          <p:cNvSpPr>
            <a:spLocks noGrp="1"/>
          </p:cNvSpPr>
          <p:nvPr>
            <p:ph type="title"/>
          </p:nvPr>
        </p:nvSpPr>
        <p:spPr>
          <a:xfrm>
            <a:off x="628650" y="119496"/>
            <a:ext cx="7886700" cy="457200"/>
          </a:xfrm>
        </p:spPr>
        <p:txBody>
          <a:bodyPr>
            <a:normAutofit fontScale="90000"/>
          </a:bodyPr>
          <a:lstStyle/>
          <a:p>
            <a:pPr algn="ctr"/>
            <a:r>
              <a:rPr lang="en-US" dirty="0"/>
              <a:t>Four Basic Attribute Types</a:t>
            </a:r>
          </a:p>
        </p:txBody>
      </p:sp>
      <p:sp>
        <p:nvSpPr>
          <p:cNvPr id="3" name="Slide Number Placeholder 2">
            <a:extLst>
              <a:ext uri="{FF2B5EF4-FFF2-40B4-BE49-F238E27FC236}">
                <a16:creationId xmlns:a16="http://schemas.microsoft.com/office/drawing/2014/main" id="{563C7A22-4841-49E2-AE6A-55BFC8DA4398}"/>
              </a:ext>
            </a:extLst>
          </p:cNvPr>
          <p:cNvSpPr>
            <a:spLocks noGrp="1"/>
          </p:cNvSpPr>
          <p:nvPr>
            <p:ph type="sldNum" sz="quarter" idx="12"/>
          </p:nvPr>
        </p:nvSpPr>
        <p:spPr/>
        <p:txBody>
          <a:bodyPr/>
          <a:lstStyle/>
          <a:p>
            <a:fld id="{6E61BB2A-F643-4BC4-A7C3-7339FD5A6B19}" type="slidenum">
              <a:rPr lang="en-US" smtClean="0"/>
              <a:pPr/>
              <a:t>8</a:t>
            </a:fld>
            <a:endParaRPr lang="en-US" dirty="0"/>
          </a:p>
        </p:txBody>
      </p:sp>
      <p:graphicFrame>
        <p:nvGraphicFramePr>
          <p:cNvPr id="5" name="Table 5">
            <a:extLst>
              <a:ext uri="{FF2B5EF4-FFF2-40B4-BE49-F238E27FC236}">
                <a16:creationId xmlns:a16="http://schemas.microsoft.com/office/drawing/2014/main" id="{B562522B-A1E9-4EC1-ACAC-8FE475C81272}"/>
              </a:ext>
            </a:extLst>
          </p:cNvPr>
          <p:cNvGraphicFramePr>
            <a:graphicFrameLocks noGrp="1"/>
          </p:cNvGraphicFramePr>
          <p:nvPr>
            <p:ph sz="quarter" idx="1"/>
          </p:nvPr>
        </p:nvGraphicFramePr>
        <p:xfrm>
          <a:off x="1213753" y="762787"/>
          <a:ext cx="7505395" cy="3863340"/>
        </p:xfrm>
        <a:graphic>
          <a:graphicData uri="http://schemas.openxmlformats.org/drawingml/2006/table">
            <a:tbl>
              <a:tblPr firstRow="1" bandRow="1">
                <a:tableStyleId>{5C22544A-7EE6-4342-B048-85BDC9FD1C3A}</a:tableStyleId>
              </a:tblPr>
              <a:tblGrid>
                <a:gridCol w="1181404">
                  <a:extLst>
                    <a:ext uri="{9D8B030D-6E8A-4147-A177-3AD203B41FA5}">
                      <a16:colId xmlns:a16="http://schemas.microsoft.com/office/drawing/2014/main" val="4250948225"/>
                    </a:ext>
                  </a:extLst>
                </a:gridCol>
                <a:gridCol w="2640786">
                  <a:extLst>
                    <a:ext uri="{9D8B030D-6E8A-4147-A177-3AD203B41FA5}">
                      <a16:colId xmlns:a16="http://schemas.microsoft.com/office/drawing/2014/main" val="3202046059"/>
                    </a:ext>
                  </a:extLst>
                </a:gridCol>
                <a:gridCol w="2154327">
                  <a:extLst>
                    <a:ext uri="{9D8B030D-6E8A-4147-A177-3AD203B41FA5}">
                      <a16:colId xmlns:a16="http://schemas.microsoft.com/office/drawing/2014/main" val="3040077005"/>
                    </a:ext>
                  </a:extLst>
                </a:gridCol>
                <a:gridCol w="1528878">
                  <a:extLst>
                    <a:ext uri="{9D8B030D-6E8A-4147-A177-3AD203B41FA5}">
                      <a16:colId xmlns:a16="http://schemas.microsoft.com/office/drawing/2014/main" val="175357599"/>
                    </a:ext>
                  </a:extLst>
                </a:gridCol>
              </a:tblGrid>
              <a:tr h="278130">
                <a:tc>
                  <a:txBody>
                    <a:bodyPr/>
                    <a:lstStyle/>
                    <a:p>
                      <a:r>
                        <a:rPr lang="en-US" sz="1400" dirty="0"/>
                        <a:t>Attribute</a:t>
                      </a:r>
                    </a:p>
                  </a:txBody>
                  <a:tcPr marL="68580" marR="68580" marT="34290" marB="34290"/>
                </a:tc>
                <a:tc>
                  <a:txBody>
                    <a:bodyPr/>
                    <a:lstStyle/>
                    <a:p>
                      <a:r>
                        <a:rPr lang="en-US" sz="1400" dirty="0"/>
                        <a:t>Description</a:t>
                      </a:r>
                    </a:p>
                  </a:txBody>
                  <a:tcPr marL="68580" marR="68580" marT="34290" marB="34290"/>
                </a:tc>
                <a:tc>
                  <a:txBody>
                    <a:bodyPr/>
                    <a:lstStyle/>
                    <a:p>
                      <a:r>
                        <a:rPr lang="en-US" sz="1400" dirty="0"/>
                        <a:t>Examples</a:t>
                      </a:r>
                    </a:p>
                  </a:txBody>
                  <a:tcPr marL="68580" marR="68580" marT="34290" marB="34290"/>
                </a:tc>
                <a:tc>
                  <a:txBody>
                    <a:bodyPr/>
                    <a:lstStyle/>
                    <a:p>
                      <a:r>
                        <a:rPr lang="en-US" sz="1400" dirty="0"/>
                        <a:t>Operations</a:t>
                      </a:r>
                    </a:p>
                  </a:txBody>
                  <a:tcPr marL="68580" marR="68580" marT="34290" marB="34290"/>
                </a:tc>
                <a:extLst>
                  <a:ext uri="{0D108BD9-81ED-4DB2-BD59-A6C34878D82A}">
                    <a16:rowId xmlns:a16="http://schemas.microsoft.com/office/drawing/2014/main" val="1503268773"/>
                  </a:ext>
                </a:extLst>
              </a:tr>
              <a:tr h="1508760">
                <a:tc>
                  <a:txBody>
                    <a:bodyPr/>
                    <a:lstStyle/>
                    <a:p>
                      <a:r>
                        <a:rPr lang="en-US" sz="1400" dirty="0"/>
                        <a:t>Nominal</a:t>
                      </a:r>
                    </a:p>
                  </a:txBody>
                  <a:tcPr marL="68580" marR="68580" marT="34290" marB="34290"/>
                </a:tc>
                <a:tc>
                  <a:txBody>
                    <a:bodyPr/>
                    <a:lstStyle/>
                    <a:p>
                      <a:r>
                        <a:rPr lang="en-US" sz="1400" dirty="0"/>
                        <a:t>“Name” or identifier.  Represents some category or state (also referred as categorical attributes) There is no order (rank, position) among values of nominal attribute</a:t>
                      </a:r>
                    </a:p>
                  </a:txBody>
                  <a:tcPr marL="68580" marR="68580" marT="34290" marB="34290"/>
                </a:tc>
                <a:tc>
                  <a:txBody>
                    <a:bodyPr/>
                    <a:lstStyle/>
                    <a:p>
                      <a:r>
                        <a:rPr lang="en-US" sz="1400" dirty="0"/>
                        <a:t>Gender, marital status, occupation, ID numbers, zip codes</a:t>
                      </a:r>
                    </a:p>
                    <a:p>
                      <a:endParaRPr lang="en-US" sz="1400" dirty="0"/>
                    </a:p>
                  </a:txBody>
                  <a:tcPr marL="68580" marR="68580" marT="34290" marB="34290"/>
                </a:tc>
                <a:tc>
                  <a:txBody>
                    <a:bodyPr/>
                    <a:lstStyle/>
                    <a:p>
                      <a:r>
                        <a:rPr lang="en-US" sz="1400" dirty="0"/>
                        <a:t>=, &lt;&gt;</a:t>
                      </a:r>
                    </a:p>
                  </a:txBody>
                  <a:tcPr marL="68580" marR="68580" marT="34290" marB="34290"/>
                </a:tc>
                <a:extLst>
                  <a:ext uri="{0D108BD9-81ED-4DB2-BD59-A6C34878D82A}">
                    <a16:rowId xmlns:a16="http://schemas.microsoft.com/office/drawing/2014/main" val="2604400650"/>
                  </a:ext>
                </a:extLst>
              </a:tr>
              <a:tr h="685800">
                <a:tc>
                  <a:txBody>
                    <a:bodyPr/>
                    <a:lstStyle/>
                    <a:p>
                      <a:r>
                        <a:rPr lang="en-US" sz="1400" dirty="0"/>
                        <a:t>Ordinal</a:t>
                      </a:r>
                    </a:p>
                  </a:txBody>
                  <a:tcPr marL="68580" marR="68580" marT="34290" marB="34290"/>
                </a:tc>
                <a:tc>
                  <a:txBody>
                    <a:bodyPr/>
                    <a:lstStyle/>
                    <a:p>
                      <a:r>
                        <a:rPr lang="en-US" sz="1400" dirty="0"/>
                        <a:t>Similar to nominal except the values have a meaningful order</a:t>
                      </a:r>
                    </a:p>
                  </a:txBody>
                  <a:tcPr marL="68580" marR="68580" marT="34290" marB="34290"/>
                </a:tc>
                <a:tc>
                  <a:txBody>
                    <a:bodyPr/>
                    <a:lstStyle/>
                    <a:p>
                      <a:r>
                        <a:rPr lang="en-US" sz="1400" dirty="0"/>
                        <a:t>Street number, grades, ranks, </a:t>
                      </a:r>
                    </a:p>
                  </a:txBody>
                  <a:tcPr marL="68580" marR="68580" marT="34290" marB="34290"/>
                </a:tc>
                <a:tc>
                  <a:txBody>
                    <a:bodyPr/>
                    <a:lstStyle/>
                    <a:p>
                      <a:r>
                        <a:rPr lang="en-US" sz="1400" dirty="0"/>
                        <a:t>=, &lt;&gt;</a:t>
                      </a:r>
                      <a:br>
                        <a:rPr lang="en-US" sz="1400" dirty="0"/>
                      </a:br>
                      <a:r>
                        <a:rPr lang="en-US" sz="1400" dirty="0"/>
                        <a:t>&lt;, &gt;</a:t>
                      </a:r>
                    </a:p>
                  </a:txBody>
                  <a:tcPr marL="68580" marR="68580" marT="34290" marB="34290"/>
                </a:tc>
                <a:extLst>
                  <a:ext uri="{0D108BD9-81ED-4DB2-BD59-A6C34878D82A}">
                    <a16:rowId xmlns:a16="http://schemas.microsoft.com/office/drawing/2014/main" val="991961182"/>
                  </a:ext>
                </a:extLst>
              </a:tr>
              <a:tr h="480060">
                <a:tc>
                  <a:txBody>
                    <a:bodyPr/>
                    <a:lstStyle/>
                    <a:p>
                      <a:r>
                        <a:rPr lang="en-US" sz="1400" dirty="0"/>
                        <a:t>Interval</a:t>
                      </a:r>
                    </a:p>
                  </a:txBody>
                  <a:tcPr marL="68580" marR="68580" marT="34290" marB="34290"/>
                </a:tc>
                <a:tc>
                  <a:txBody>
                    <a:bodyPr/>
                    <a:lstStyle/>
                    <a:p>
                      <a:r>
                        <a:rPr lang="en-US" sz="1400" dirty="0"/>
                        <a:t>Differences between values is meaningful</a:t>
                      </a:r>
                    </a:p>
                  </a:txBody>
                  <a:tcPr marL="68580" marR="68580" marT="34290" marB="34290"/>
                </a:tc>
                <a:tc>
                  <a:txBody>
                    <a:bodyPr/>
                    <a:lstStyle/>
                    <a:p>
                      <a:r>
                        <a:rPr lang="en-US" sz="1400" dirty="0"/>
                        <a:t>Dates, temperature in C or F</a:t>
                      </a:r>
                    </a:p>
                  </a:txBody>
                  <a:tcPr marL="68580" marR="68580" marT="34290" marB="34290"/>
                </a:tc>
                <a:tc>
                  <a:txBody>
                    <a:bodyPr/>
                    <a:lstStyle/>
                    <a:p>
                      <a:r>
                        <a:rPr lang="en-US" sz="1400" dirty="0"/>
                        <a:t>=, &lt;&gt;, &lt;, &gt;</a:t>
                      </a:r>
                      <a:br>
                        <a:rPr lang="en-US" sz="1400" dirty="0"/>
                      </a:br>
                      <a:r>
                        <a:rPr lang="en-US" sz="1400" dirty="0"/>
                        <a:t>+/-</a:t>
                      </a:r>
                    </a:p>
                  </a:txBody>
                  <a:tcPr marL="68580" marR="68580" marT="34290" marB="34290"/>
                </a:tc>
                <a:extLst>
                  <a:ext uri="{0D108BD9-81ED-4DB2-BD59-A6C34878D82A}">
                    <a16:rowId xmlns:a16="http://schemas.microsoft.com/office/drawing/2014/main" val="1448367654"/>
                  </a:ext>
                </a:extLst>
              </a:tr>
              <a:tr h="891540">
                <a:tc>
                  <a:txBody>
                    <a:bodyPr/>
                    <a:lstStyle/>
                    <a:p>
                      <a:r>
                        <a:rPr lang="en-US" sz="1400" dirty="0"/>
                        <a:t>Ratio</a:t>
                      </a:r>
                    </a:p>
                  </a:txBody>
                  <a:tcPr marL="68580" marR="68580" marT="34290" marB="34290"/>
                </a:tc>
                <a:tc>
                  <a:txBody>
                    <a:bodyPr/>
                    <a:lstStyle/>
                    <a:p>
                      <a:r>
                        <a:rPr lang="en-US" sz="1400" dirty="0"/>
                        <a:t>Similar to nominal except there is a “true zero” so it is meaningful to talk about ratios between values</a:t>
                      </a:r>
                    </a:p>
                  </a:txBody>
                  <a:tcPr marL="68580" marR="68580" marT="34290" marB="34290"/>
                </a:tc>
                <a:tc>
                  <a:txBody>
                    <a:bodyPr/>
                    <a:lstStyle/>
                    <a:p>
                      <a:r>
                        <a:rPr lang="en-US" sz="1400" dirty="0"/>
                        <a:t>Dates in K, age, monetary value, mass, length</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&lt;&gt;, &lt;, &gt;</a:t>
                      </a:r>
                      <a:br>
                        <a:rPr lang="en-US" sz="1400" dirty="0"/>
                      </a:br>
                      <a:r>
                        <a:rPr lang="en-US" sz="1400" dirty="0"/>
                        <a:t>+/-</a:t>
                      </a:r>
                    </a:p>
                    <a:p>
                      <a:r>
                        <a:rPr lang="en-US" sz="1400" dirty="0"/>
                        <a:t>* /</a:t>
                      </a:r>
                    </a:p>
                  </a:txBody>
                  <a:tcPr marL="68580" marR="68580" marT="34290" marB="34290"/>
                </a:tc>
                <a:extLst>
                  <a:ext uri="{0D108BD9-81ED-4DB2-BD59-A6C34878D82A}">
                    <a16:rowId xmlns:a16="http://schemas.microsoft.com/office/drawing/2014/main" val="1498866558"/>
                  </a:ext>
                </a:extLst>
              </a:tr>
            </a:tbl>
          </a:graphicData>
        </a:graphic>
      </p:graphicFrame>
      <p:sp>
        <p:nvSpPr>
          <p:cNvPr id="6" name="TextBox 5">
            <a:extLst>
              <a:ext uri="{FF2B5EF4-FFF2-40B4-BE49-F238E27FC236}">
                <a16:creationId xmlns:a16="http://schemas.microsoft.com/office/drawing/2014/main" id="{5BA2373B-2A6A-4102-9311-9C1BDCE97CBC}"/>
              </a:ext>
            </a:extLst>
          </p:cNvPr>
          <p:cNvSpPr txBox="1"/>
          <p:nvPr/>
        </p:nvSpPr>
        <p:spPr>
          <a:xfrm rot="16200000">
            <a:off x="-511123" y="1790358"/>
            <a:ext cx="2000251" cy="646331"/>
          </a:xfrm>
          <a:prstGeom prst="rect">
            <a:avLst/>
          </a:prstGeom>
          <a:noFill/>
        </p:spPr>
        <p:txBody>
          <a:bodyPr wrap="square" rtlCol="0">
            <a:spAutoFit/>
          </a:bodyPr>
          <a:lstStyle/>
          <a:p>
            <a:pPr algn="ctr"/>
            <a:r>
              <a:rPr lang="en-US" dirty="0">
                <a:solidFill>
                  <a:schemeClr val="bg1"/>
                </a:solidFill>
                <a:latin typeface="Cambria Math" pitchFamily="18" charset="0"/>
                <a:ea typeface="Cambria Math" pitchFamily="18" charset="0"/>
              </a:rPr>
              <a:t>Qualitative</a:t>
            </a:r>
            <a:br>
              <a:rPr lang="en-US" dirty="0">
                <a:latin typeface="Cambria Math" pitchFamily="18" charset="0"/>
                <a:ea typeface="Cambria Math" pitchFamily="18" charset="0"/>
              </a:rPr>
            </a:br>
            <a:r>
              <a:rPr lang="en-US" dirty="0">
                <a:latin typeface="Cambria Math" pitchFamily="18" charset="0"/>
                <a:ea typeface="Cambria Math" pitchFamily="18" charset="0"/>
              </a:rPr>
              <a:t>(</a:t>
            </a:r>
            <a:r>
              <a:rPr lang="en-US" dirty="0">
                <a:solidFill>
                  <a:schemeClr val="bg1"/>
                </a:solidFill>
                <a:latin typeface="Cambria Math" pitchFamily="18" charset="0"/>
                <a:ea typeface="Cambria Math" pitchFamily="18" charset="0"/>
              </a:rPr>
              <a:t>Categories</a:t>
            </a:r>
            <a:r>
              <a:rPr lang="en-US" dirty="0">
                <a:latin typeface="Cambria Math" pitchFamily="18" charset="0"/>
                <a:ea typeface="Cambria Math" pitchFamily="18" charset="0"/>
              </a:rPr>
              <a:t>)</a:t>
            </a:r>
          </a:p>
        </p:txBody>
      </p:sp>
      <p:sp>
        <p:nvSpPr>
          <p:cNvPr id="7" name="Right Brace 6">
            <a:extLst>
              <a:ext uri="{FF2B5EF4-FFF2-40B4-BE49-F238E27FC236}">
                <a16:creationId xmlns:a16="http://schemas.microsoft.com/office/drawing/2014/main" id="{83582535-DB2F-4444-8519-81DC5F2B80C1}"/>
              </a:ext>
            </a:extLst>
          </p:cNvPr>
          <p:cNvSpPr/>
          <p:nvPr/>
        </p:nvSpPr>
        <p:spPr>
          <a:xfrm rot="10800000">
            <a:off x="882161" y="1070537"/>
            <a:ext cx="191819" cy="2085975"/>
          </a:xfrm>
          <a:prstGeom prst="rightBrace">
            <a:avLst>
              <a:gd name="adj1" fmla="val 0"/>
              <a:gd name="adj2" fmla="val 4933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9B40330-999E-4D1E-A378-96FFD66EA3BA}"/>
              </a:ext>
            </a:extLst>
          </p:cNvPr>
          <p:cNvSpPr txBox="1"/>
          <p:nvPr/>
        </p:nvSpPr>
        <p:spPr>
          <a:xfrm rot="16200000">
            <a:off x="-199656" y="3596128"/>
            <a:ext cx="1394166" cy="646331"/>
          </a:xfrm>
          <a:prstGeom prst="rect">
            <a:avLst/>
          </a:prstGeom>
          <a:noFill/>
        </p:spPr>
        <p:txBody>
          <a:bodyPr wrap="square" rtlCol="0">
            <a:spAutoFit/>
          </a:bodyPr>
          <a:lstStyle/>
          <a:p>
            <a:pPr algn="ctr"/>
            <a:r>
              <a:rPr lang="en-US" dirty="0">
                <a:solidFill>
                  <a:schemeClr val="bg1"/>
                </a:solidFill>
                <a:latin typeface="Cambria Math" pitchFamily="18" charset="0"/>
                <a:ea typeface="Cambria Math" pitchFamily="18" charset="0"/>
              </a:rPr>
              <a:t>Quantitative</a:t>
            </a:r>
            <a:br>
              <a:rPr lang="en-US" dirty="0">
                <a:solidFill>
                  <a:schemeClr val="bg1"/>
                </a:solidFill>
                <a:latin typeface="Cambria Math" pitchFamily="18" charset="0"/>
                <a:ea typeface="Cambria Math" pitchFamily="18" charset="0"/>
              </a:rPr>
            </a:br>
            <a:r>
              <a:rPr lang="en-US" dirty="0">
                <a:solidFill>
                  <a:schemeClr val="bg1"/>
                </a:solidFill>
                <a:latin typeface="Cambria Math" pitchFamily="18" charset="0"/>
                <a:ea typeface="Cambria Math" pitchFamily="18" charset="0"/>
              </a:rPr>
              <a:t>Measures</a:t>
            </a:r>
          </a:p>
        </p:txBody>
      </p:sp>
      <p:sp>
        <p:nvSpPr>
          <p:cNvPr id="10" name="Right Brace 9">
            <a:extLst>
              <a:ext uri="{FF2B5EF4-FFF2-40B4-BE49-F238E27FC236}">
                <a16:creationId xmlns:a16="http://schemas.microsoft.com/office/drawing/2014/main" id="{7B8E95C4-3531-4D6D-AD31-9D3395E07CFB}"/>
              </a:ext>
            </a:extLst>
          </p:cNvPr>
          <p:cNvSpPr/>
          <p:nvPr/>
        </p:nvSpPr>
        <p:spPr>
          <a:xfrm rot="10800000">
            <a:off x="882160" y="3258924"/>
            <a:ext cx="191819" cy="1357452"/>
          </a:xfrm>
          <a:prstGeom prst="rightBrace">
            <a:avLst>
              <a:gd name="adj1" fmla="val 0"/>
              <a:gd name="adj2" fmla="val 49334"/>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6E1006C1-4C8B-459D-8C8B-7D5E0A095995}"/>
              </a:ext>
            </a:extLst>
          </p:cNvPr>
          <p:cNvSpPr txBox="1"/>
          <p:nvPr/>
        </p:nvSpPr>
        <p:spPr>
          <a:xfrm>
            <a:off x="1207008" y="4626127"/>
            <a:ext cx="7651698" cy="338554"/>
          </a:xfrm>
          <a:prstGeom prst="rect">
            <a:avLst/>
          </a:prstGeom>
          <a:noFill/>
        </p:spPr>
        <p:txBody>
          <a:bodyPr wrap="square" rtlCol="0">
            <a:spAutoFit/>
          </a:bodyPr>
          <a:lstStyle/>
          <a:p>
            <a:r>
              <a:rPr lang="en-US" sz="1600" i="1" dirty="0">
                <a:solidFill>
                  <a:schemeClr val="bg1"/>
                </a:solidFill>
                <a:latin typeface="Cambria Math" pitchFamily="18" charset="0"/>
                <a:ea typeface="Cambria Math" pitchFamily="18" charset="0"/>
              </a:rPr>
              <a:t>* Quantitative attributes can be further sub-divided into discrete and continuous </a:t>
            </a:r>
          </a:p>
        </p:txBody>
      </p:sp>
    </p:spTree>
    <p:extLst>
      <p:ext uri="{BB962C8B-B14F-4D97-AF65-F5344CB8AC3E}">
        <p14:creationId xmlns:p14="http://schemas.microsoft.com/office/powerpoint/2010/main" val="1127897620"/>
      </p:ext>
    </p:extLst>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6EB374-0852-45FD-855F-AE28BF66377E}"/>
              </a:ext>
            </a:extLst>
          </p:cNvPr>
          <p:cNvPicPr>
            <a:picLocks noChangeAspect="1"/>
          </p:cNvPicPr>
          <p:nvPr/>
        </p:nvPicPr>
        <p:blipFill>
          <a:blip r:embed="rId2"/>
          <a:stretch>
            <a:fillRect/>
          </a:stretch>
        </p:blipFill>
        <p:spPr>
          <a:xfrm>
            <a:off x="3097486" y="3197890"/>
            <a:ext cx="2849603" cy="1830474"/>
          </a:xfrm>
          <a:prstGeom prst="rect">
            <a:avLst/>
          </a:prstGeom>
        </p:spPr>
      </p:pic>
      <p:pic>
        <p:nvPicPr>
          <p:cNvPr id="16" name="Picture 15">
            <a:extLst>
              <a:ext uri="{FF2B5EF4-FFF2-40B4-BE49-F238E27FC236}">
                <a16:creationId xmlns:a16="http://schemas.microsoft.com/office/drawing/2014/main" id="{6F5888F4-F5D6-4831-89B4-DF5A2AC51141}"/>
              </a:ext>
            </a:extLst>
          </p:cNvPr>
          <p:cNvPicPr>
            <a:picLocks noChangeAspect="1"/>
          </p:cNvPicPr>
          <p:nvPr/>
        </p:nvPicPr>
        <p:blipFill>
          <a:blip r:embed="rId3"/>
          <a:stretch>
            <a:fillRect/>
          </a:stretch>
        </p:blipFill>
        <p:spPr>
          <a:xfrm>
            <a:off x="3247337" y="115136"/>
            <a:ext cx="2539210" cy="2121651"/>
          </a:xfrm>
          <a:prstGeom prst="rect">
            <a:avLst/>
          </a:prstGeom>
        </p:spPr>
      </p:pic>
      <p:sp>
        <p:nvSpPr>
          <p:cNvPr id="19" name="Arrow: Down 18">
            <a:extLst>
              <a:ext uri="{FF2B5EF4-FFF2-40B4-BE49-F238E27FC236}">
                <a16:creationId xmlns:a16="http://schemas.microsoft.com/office/drawing/2014/main" id="{90F7B5CB-186C-4E20-A972-C6B47D0C5353}"/>
              </a:ext>
            </a:extLst>
          </p:cNvPr>
          <p:cNvSpPr/>
          <p:nvPr/>
        </p:nvSpPr>
        <p:spPr>
          <a:xfrm>
            <a:off x="4324204" y="2325371"/>
            <a:ext cx="495591" cy="87949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10BAE8B-121C-42F5-9179-683B16D1DE50}"/>
              </a:ext>
            </a:extLst>
          </p:cNvPr>
          <p:cNvSpPr txBox="1"/>
          <p:nvPr/>
        </p:nvSpPr>
        <p:spPr>
          <a:xfrm>
            <a:off x="4819795" y="2503510"/>
            <a:ext cx="1033063" cy="523220"/>
          </a:xfrm>
          <a:prstGeom prst="rect">
            <a:avLst/>
          </a:prstGeom>
          <a:noFill/>
        </p:spPr>
        <p:txBody>
          <a:bodyPr wrap="square" rtlCol="0">
            <a:spAutoFit/>
          </a:bodyPr>
          <a:lstStyle/>
          <a:p>
            <a:pPr algn="ctr"/>
            <a:r>
              <a:rPr lang="en-US" sz="1400" dirty="0">
                <a:solidFill>
                  <a:schemeClr val="bg1"/>
                </a:solidFill>
                <a:latin typeface="+mj-lt"/>
              </a:rPr>
              <a:t>"Analytical Models"</a:t>
            </a:r>
          </a:p>
        </p:txBody>
      </p:sp>
    </p:spTree>
    <p:extLst>
      <p:ext uri="{BB962C8B-B14F-4D97-AF65-F5344CB8AC3E}">
        <p14:creationId xmlns:p14="http://schemas.microsoft.com/office/powerpoint/2010/main" val="322674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03DFF6-4FD1-0ED7-15F1-6F67B05A5A14}"/>
              </a:ext>
            </a:extLst>
          </p:cNvPr>
          <p:cNvSpPr>
            <a:spLocks noGrp="1"/>
          </p:cNvSpPr>
          <p:nvPr>
            <p:ph type="title"/>
          </p:nvPr>
        </p:nvSpPr>
        <p:spPr/>
        <p:txBody>
          <a:bodyPr>
            <a:normAutofit fontScale="90000"/>
          </a:bodyPr>
          <a:lstStyle/>
          <a:p>
            <a:r>
              <a:rPr lang="en-US" dirty="0"/>
              <a:t>Supplemental (Optional) Materials</a:t>
            </a:r>
          </a:p>
        </p:txBody>
      </p:sp>
      <p:sp>
        <p:nvSpPr>
          <p:cNvPr id="5" name="Text Placeholder 4">
            <a:extLst>
              <a:ext uri="{FF2B5EF4-FFF2-40B4-BE49-F238E27FC236}">
                <a16:creationId xmlns:a16="http://schemas.microsoft.com/office/drawing/2014/main" id="{633FD727-C6C6-0533-C449-1093A3CB57DE}"/>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3F6D1CAC-CECD-B0E4-BBCA-2A4115CCA355}"/>
              </a:ext>
            </a:extLst>
          </p:cNvPr>
          <p:cNvPicPr>
            <a:picLocks noChangeAspect="1"/>
          </p:cNvPicPr>
          <p:nvPr/>
        </p:nvPicPr>
        <p:blipFill>
          <a:blip r:embed="rId3"/>
          <a:stretch>
            <a:fillRect/>
          </a:stretch>
        </p:blipFill>
        <p:spPr>
          <a:xfrm>
            <a:off x="1916906" y="1241520"/>
            <a:ext cx="5310187" cy="1209580"/>
          </a:xfrm>
          <a:prstGeom prst="rect">
            <a:avLst/>
          </a:prstGeom>
        </p:spPr>
      </p:pic>
      <p:pic>
        <p:nvPicPr>
          <p:cNvPr id="10" name="Online Media 9" title="Big Data: To Explain or To Predict?: Galit Shmueli">
            <a:hlinkClick r:id="" action="ppaction://media"/>
            <a:extLst>
              <a:ext uri="{FF2B5EF4-FFF2-40B4-BE49-F238E27FC236}">
                <a16:creationId xmlns:a16="http://schemas.microsoft.com/office/drawing/2014/main" id="{BB0765B9-DEBD-E48E-2693-F6011D86E9B2}"/>
              </a:ext>
            </a:extLst>
          </p:cNvPr>
          <p:cNvPicPr>
            <a:picLocks noRot="1" noChangeAspect="1"/>
          </p:cNvPicPr>
          <p:nvPr>
            <a:videoFile r:link="rId1"/>
          </p:nvPr>
        </p:nvPicPr>
        <p:blipFill>
          <a:blip r:embed="rId4"/>
          <a:stretch>
            <a:fillRect/>
          </a:stretch>
        </p:blipFill>
        <p:spPr>
          <a:xfrm>
            <a:off x="2794000" y="2622551"/>
            <a:ext cx="3689350" cy="2084483"/>
          </a:xfrm>
          <a:prstGeom prst="rect">
            <a:avLst/>
          </a:prstGeom>
        </p:spPr>
      </p:pic>
    </p:spTree>
    <p:extLst>
      <p:ext uri="{BB962C8B-B14F-4D97-AF65-F5344CB8AC3E}">
        <p14:creationId xmlns:p14="http://schemas.microsoft.com/office/powerpoint/2010/main" val="17426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D6F96A-1B46-4C88-8537-3D58BA44CADE}"/>
              </a:ext>
            </a:extLst>
          </p:cNvPr>
          <p:cNvSpPr>
            <a:spLocks noGrp="1"/>
          </p:cNvSpPr>
          <p:nvPr>
            <p:ph type="body" sz="quarter" idx="10"/>
          </p:nvPr>
        </p:nvSpPr>
        <p:spPr/>
        <p:txBody>
          <a:bodyPr/>
          <a:lstStyle/>
          <a:p>
            <a:r>
              <a:rPr lang="en-US" dirty="0"/>
              <a:t>Notation Introduction</a:t>
            </a:r>
          </a:p>
        </p:txBody>
      </p:sp>
      <p:sp>
        <p:nvSpPr>
          <p:cNvPr id="4" name="Text Placeholder 3">
            <a:extLst>
              <a:ext uri="{FF2B5EF4-FFF2-40B4-BE49-F238E27FC236}">
                <a16:creationId xmlns:a16="http://schemas.microsoft.com/office/drawing/2014/main" id="{51465425-01AA-4013-A8A8-3051A5478E2A}"/>
              </a:ext>
            </a:extLst>
          </p:cNvPr>
          <p:cNvSpPr>
            <a:spLocks noGrp="1"/>
          </p:cNvSpPr>
          <p:nvPr>
            <p:ph type="body" sz="quarter" idx="11"/>
          </p:nvPr>
        </p:nvSpPr>
        <p:spPr/>
        <p:txBody>
          <a:bodyPr/>
          <a:lstStyle/>
          <a:p>
            <a:r>
              <a:rPr lang="en-US" dirty="0"/>
              <a:t>ISLR, Chapter 1</a:t>
            </a:r>
          </a:p>
        </p:txBody>
      </p:sp>
    </p:spTree>
    <p:extLst>
      <p:ext uri="{BB962C8B-B14F-4D97-AF65-F5344CB8AC3E}">
        <p14:creationId xmlns:p14="http://schemas.microsoft.com/office/powerpoint/2010/main" val="3630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AFCA-3544-4165-9F2B-2A18D15B173F}"/>
              </a:ext>
            </a:extLst>
          </p:cNvPr>
          <p:cNvSpPr>
            <a:spLocks noGrp="1"/>
          </p:cNvSpPr>
          <p:nvPr>
            <p:ph type="title"/>
          </p:nvPr>
        </p:nvSpPr>
        <p:spPr>
          <a:xfrm>
            <a:off x="628650" y="84563"/>
            <a:ext cx="7886700" cy="457200"/>
          </a:xfrm>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320358DA-2885-4FF4-829F-5BC1FF664BEE}"/>
              </a:ext>
            </a:extLst>
          </p:cNvPr>
          <p:cNvSpPr>
            <a:spLocks noGrp="1"/>
          </p:cNvSpPr>
          <p:nvPr>
            <p:ph type="body" sz="quarter" idx="10"/>
          </p:nvPr>
        </p:nvSpPr>
        <p:spPr>
          <a:xfrm>
            <a:off x="628650" y="542557"/>
            <a:ext cx="7886700" cy="457200"/>
          </a:xfrm>
        </p:spPr>
        <p:txBody>
          <a:bodyPr/>
          <a:lstStyle/>
          <a:p>
            <a:r>
              <a:rPr lang="en-US" dirty="0"/>
              <a:t>Predicting Income</a:t>
            </a:r>
          </a:p>
        </p:txBody>
      </p:sp>
      <p:pic>
        <p:nvPicPr>
          <p:cNvPr id="6" name="Picture 5">
            <a:extLst>
              <a:ext uri="{FF2B5EF4-FFF2-40B4-BE49-F238E27FC236}">
                <a16:creationId xmlns:a16="http://schemas.microsoft.com/office/drawing/2014/main" id="{D0D08180-AC24-4F84-AD06-C14A3B7278E6}"/>
              </a:ext>
            </a:extLst>
          </p:cNvPr>
          <p:cNvPicPr>
            <a:picLocks noChangeAspect="1"/>
          </p:cNvPicPr>
          <p:nvPr/>
        </p:nvPicPr>
        <p:blipFill>
          <a:blip r:embed="rId2"/>
          <a:stretch>
            <a:fillRect/>
          </a:stretch>
        </p:blipFill>
        <p:spPr>
          <a:xfrm>
            <a:off x="3337778" y="1370806"/>
            <a:ext cx="2468444" cy="3498850"/>
          </a:xfrm>
          <a:prstGeom prst="rect">
            <a:avLst/>
          </a:prstGeom>
        </p:spPr>
      </p:pic>
      <p:cxnSp>
        <p:nvCxnSpPr>
          <p:cNvPr id="7" name="Straight Arrow Connector 6">
            <a:extLst>
              <a:ext uri="{FF2B5EF4-FFF2-40B4-BE49-F238E27FC236}">
                <a16:creationId xmlns:a16="http://schemas.microsoft.com/office/drawing/2014/main" id="{9493A94D-C206-4669-A693-077E0B285FCA}"/>
              </a:ext>
            </a:extLst>
          </p:cNvPr>
          <p:cNvCxnSpPr>
            <a:cxnSpLocks/>
          </p:cNvCxnSpPr>
          <p:nvPr/>
        </p:nvCxnSpPr>
        <p:spPr>
          <a:xfrm flipH="1">
            <a:off x="5562600" y="1295400"/>
            <a:ext cx="90805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D823B4-83F4-491F-9818-0CC4FF2F76F8}"/>
              </a:ext>
            </a:extLst>
          </p:cNvPr>
          <p:cNvSpPr txBox="1"/>
          <p:nvPr/>
        </p:nvSpPr>
        <p:spPr>
          <a:xfrm>
            <a:off x="6447572" y="1110476"/>
            <a:ext cx="1403350" cy="276999"/>
          </a:xfrm>
          <a:prstGeom prst="rect">
            <a:avLst/>
          </a:prstGeom>
          <a:noFill/>
        </p:spPr>
        <p:txBody>
          <a:bodyPr wrap="square" rtlCol="0">
            <a:spAutoFit/>
          </a:bodyPr>
          <a:lstStyle/>
          <a:p>
            <a:pPr algn="l"/>
            <a:r>
              <a:rPr lang="en-US" sz="1200" dirty="0">
                <a:solidFill>
                  <a:schemeClr val="bg1"/>
                </a:solidFill>
                <a:latin typeface="+mj-lt"/>
              </a:rPr>
              <a:t>Response Variable</a:t>
            </a:r>
          </a:p>
        </p:txBody>
      </p:sp>
      <p:sp>
        <p:nvSpPr>
          <p:cNvPr id="12" name="TextBox 11">
            <a:extLst>
              <a:ext uri="{FF2B5EF4-FFF2-40B4-BE49-F238E27FC236}">
                <a16:creationId xmlns:a16="http://schemas.microsoft.com/office/drawing/2014/main" id="{236ED6E0-A4BF-4705-A640-355BBB8F706F}"/>
              </a:ext>
            </a:extLst>
          </p:cNvPr>
          <p:cNvSpPr txBox="1"/>
          <p:nvPr/>
        </p:nvSpPr>
        <p:spPr>
          <a:xfrm>
            <a:off x="1492558" y="797390"/>
            <a:ext cx="810478" cy="276999"/>
          </a:xfrm>
          <a:prstGeom prst="rect">
            <a:avLst/>
          </a:prstGeom>
          <a:noFill/>
        </p:spPr>
        <p:txBody>
          <a:bodyPr wrap="square" rtlCol="0">
            <a:spAutoFit/>
          </a:bodyPr>
          <a:lstStyle/>
          <a:p>
            <a:pPr algn="l"/>
            <a:r>
              <a:rPr lang="en-US" sz="1200" dirty="0">
                <a:solidFill>
                  <a:schemeClr val="bg1"/>
                </a:solidFill>
                <a:latin typeface="+mj-lt"/>
              </a:rPr>
              <a:t>Predictors</a:t>
            </a:r>
          </a:p>
        </p:txBody>
      </p:sp>
      <p:sp>
        <p:nvSpPr>
          <p:cNvPr id="13" name="Right Brace 12">
            <a:extLst>
              <a:ext uri="{FF2B5EF4-FFF2-40B4-BE49-F238E27FC236}">
                <a16:creationId xmlns:a16="http://schemas.microsoft.com/office/drawing/2014/main" id="{36536025-44BE-412F-BB61-430490712923}"/>
              </a:ext>
            </a:extLst>
          </p:cNvPr>
          <p:cNvSpPr/>
          <p:nvPr/>
        </p:nvSpPr>
        <p:spPr>
          <a:xfrm rot="16200000">
            <a:off x="4154061" y="531386"/>
            <a:ext cx="184150" cy="15280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EFDCC2D-4561-4902-8822-879E36206978}"/>
              </a:ext>
            </a:extLst>
          </p:cNvPr>
          <p:cNvCxnSpPr>
            <a:cxnSpLocks/>
            <a:stCxn id="12" idx="3"/>
          </p:cNvCxnSpPr>
          <p:nvPr/>
        </p:nvCxnSpPr>
        <p:spPr>
          <a:xfrm>
            <a:off x="2303036" y="935890"/>
            <a:ext cx="1947436" cy="23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89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p:txBody>
          <a:bodyPr>
            <a:normAutofit fontScale="90000"/>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3C492F-16FB-4B2D-8BFC-10BA545E9D9C}"/>
                  </a:ext>
                </a:extLst>
              </p:cNvPr>
              <p:cNvSpPr>
                <a:spLocks noGrp="1"/>
              </p:cNvSpPr>
              <p:nvPr>
                <p:ph idx="1"/>
              </p:nvPr>
            </p:nvSpPr>
            <p:spPr/>
            <p:txBody>
              <a:bodyPr/>
              <a:lstStyle/>
              <a:p>
                <a:r>
                  <a:rPr lang="en-US" dirty="0"/>
                  <a:t>Standard notation:</a:t>
                </a:r>
              </a:p>
              <a:p>
                <a:pPr lvl="1"/>
                <a14:m>
                  <m:oMath xmlns:m="http://schemas.openxmlformats.org/officeDocument/2006/math">
                    <m:r>
                      <a:rPr lang="en-US" b="0" i="1" smtClean="0">
                        <a:latin typeface="Cambria Math" panose="02040503050406030204" pitchFamily="18" charset="0"/>
                      </a:rPr>
                      <m:t>𝑛</m:t>
                    </m:r>
                  </m:oMath>
                </a14:m>
                <a:r>
                  <a:rPr lang="en-US" dirty="0"/>
                  <a:t>:  number of distinct data points, or observations</a:t>
                </a:r>
              </a:p>
              <a:p>
                <a:pPr lvl="1"/>
                <a14:m>
                  <m:oMath xmlns:m="http://schemas.openxmlformats.org/officeDocument/2006/math">
                    <m:r>
                      <a:rPr lang="en-US" b="0" i="1" smtClean="0">
                        <a:latin typeface="Cambria Math" panose="02040503050406030204" pitchFamily="18" charset="0"/>
                      </a:rPr>
                      <m:t>𝑝</m:t>
                    </m:r>
                  </m:oMath>
                </a14:m>
                <a:r>
                  <a:rPr lang="en-US" dirty="0"/>
                  <a:t>:  number of variables available for use in making predictions</a:t>
                </a:r>
              </a:p>
              <a:p>
                <a:pPr lvl="1"/>
                <a:endParaRPr lang="en-US" dirty="0"/>
              </a:p>
              <a:p>
                <a:r>
                  <a:rPr lang="en-US" dirty="0"/>
                  <a:t>Wage dataset contains 11 variable for 3,000 people</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=3,000</m:t>
                    </m:r>
                  </m:oMath>
                </a14:m>
                <a:endParaRPr lang="en-US" b="0"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m:t>
                    </m:r>
                  </m:oMath>
                </a14:m>
                <a:endParaRPr lang="en-US" dirty="0"/>
              </a:p>
            </p:txBody>
          </p:sp>
        </mc:Choice>
        <mc:Fallback xmlns="">
          <p:sp>
            <p:nvSpPr>
              <p:cNvPr id="3" name="Content Placeholder 2">
                <a:extLst>
                  <a:ext uri="{FF2B5EF4-FFF2-40B4-BE49-F238E27FC236}">
                    <a16:creationId xmlns:a16="http://schemas.microsoft.com/office/drawing/2014/main" id="{DB3C492F-16FB-4B2D-8BFC-10BA545E9D9C}"/>
                  </a:ext>
                </a:extLst>
              </p:cNvPr>
              <p:cNvSpPr>
                <a:spLocks noGrp="1" noRot="1" noChangeAspect="1" noMove="1" noResize="1" noEditPoints="1" noAdjustHandles="1" noChangeArrowheads="1" noChangeShapeType="1" noTextEdit="1"/>
              </p:cNvSpPr>
              <p:nvPr>
                <p:ph idx="1"/>
              </p:nvPr>
            </p:nvSpPr>
            <p:spPr>
              <a:blipFill>
                <a:blip r:embed="rId2"/>
                <a:stretch>
                  <a:fillRect l="-773" t="-2804"/>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p:txBody>
          <a:bodyPr/>
          <a:lstStyle/>
          <a:p>
            <a:r>
              <a:rPr lang="en-US" dirty="0"/>
              <a:t>Wage Dataset Example</a:t>
            </a:r>
          </a:p>
        </p:txBody>
      </p:sp>
    </p:spTree>
    <p:extLst>
      <p:ext uri="{BB962C8B-B14F-4D97-AF65-F5344CB8AC3E}">
        <p14:creationId xmlns:p14="http://schemas.microsoft.com/office/powerpoint/2010/main" val="413660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9BBE3-835D-4278-966E-64CCCE093E44}"/>
              </a:ext>
            </a:extLst>
          </p:cNvPr>
          <p:cNvSpPr>
            <a:spLocks noGrp="1"/>
          </p:cNvSpPr>
          <p:nvPr>
            <p:ph type="title"/>
          </p:nvPr>
        </p:nvSpPr>
        <p:spPr/>
        <p:txBody>
          <a:bodyPr>
            <a:normAutofit fontScale="90000"/>
          </a:bodyPr>
          <a:lstStyle/>
          <a:p>
            <a:r>
              <a:rPr lang="en-US" dirty="0"/>
              <a:t>Standard Notation</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6C26F691-5F78-4BB5-AC2C-3868049EC5DC}"/>
                  </a:ext>
                </a:extLst>
              </p:cNvPr>
              <p:cNvSpPr>
                <a:spLocks noGrp="1"/>
              </p:cNvSpPr>
              <p:nvPr>
                <p:ph idx="1"/>
              </p:nvPr>
            </p:nvSpPr>
            <p:spPr/>
            <p:txBody>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represents the value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variable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observation 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=1,2,…,</m:t>
                    </m:r>
                    <m:r>
                      <a:rPr lang="en-US" b="0" i="1" smtClean="0">
                        <a:latin typeface="Cambria Math" panose="02040503050406030204" pitchFamily="18" charset="0"/>
                      </a:rPr>
                      <m:t>𝑝</m:t>
                    </m:r>
                  </m:oMath>
                </a14:m>
                <a:endParaRPr lang="en-US" dirty="0"/>
              </a:p>
              <a:p>
                <a:pPr marL="0" indent="0">
                  <a:buNone/>
                </a:pPr>
                <a:endParaRPr lang="en-US" dirty="0"/>
              </a:p>
              <a:p>
                <a:pPr marL="0" indent="0">
                  <a:buNone/>
                </a:pPr>
                <a:r>
                  <a:rPr lang="en-US" dirty="0"/>
                  <a:t>Thus, the predictor matrix </a:t>
                </a:r>
                <a14:m>
                  <m:oMath xmlns:m="http://schemas.openxmlformats.org/officeDocument/2006/math">
                    <m:r>
                      <a:rPr lang="en-US" b="1" i="1" smtClean="0">
                        <a:latin typeface="Cambria Math" panose="02040503050406030204" pitchFamily="18" charset="0"/>
                      </a:rPr>
                      <m:t>𝑿</m:t>
                    </m:r>
                  </m:oMath>
                </a14:m>
                <a:r>
                  <a:rPr lang="en-US" b="1" dirty="0"/>
                  <a:t> </a:t>
                </a:r>
                <a:r>
                  <a:rPr lang="en-US" dirty="0"/>
                  <a:t>is represented as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a14:m>
                <a:r>
                  <a:rPr lang="en-US" b="1" dirty="0"/>
                  <a:t> matrix:</a:t>
                </a:r>
              </a:p>
            </p:txBody>
          </p:sp>
        </mc:Choice>
        <mc:Fallback xmlns="">
          <p:sp>
            <p:nvSpPr>
              <p:cNvPr id="8" name="Content Placeholder 7">
                <a:extLst>
                  <a:ext uri="{FF2B5EF4-FFF2-40B4-BE49-F238E27FC236}">
                    <a16:creationId xmlns:a16="http://schemas.microsoft.com/office/drawing/2014/main" id="{6C26F691-5F78-4BB5-AC2C-3868049EC5DC}"/>
                  </a:ext>
                </a:extLst>
              </p:cNvPr>
              <p:cNvSpPr>
                <a:spLocks noGrp="1" noRot="1" noChangeAspect="1" noMove="1" noResize="1" noEditPoints="1" noAdjustHandles="1" noChangeArrowheads="1" noChangeShapeType="1" noTextEdit="1"/>
              </p:cNvSpPr>
              <p:nvPr>
                <p:ph idx="1"/>
              </p:nvPr>
            </p:nvSpPr>
            <p:spPr>
              <a:blipFill>
                <a:blip r:embed="rId2"/>
                <a:stretch>
                  <a:fillRect l="-927" t="-2243" r="-1391"/>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3B3D6509-0135-43CA-9C05-478DF8C45E5E}"/>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6C5A59-0B51-4D44-A1A3-EED8A89AF7AA}"/>
                  </a:ext>
                </a:extLst>
              </p:cNvPr>
              <p:cNvSpPr txBox="1"/>
              <p:nvPr/>
            </p:nvSpPr>
            <p:spPr>
              <a:xfrm>
                <a:off x="3073400" y="3132867"/>
                <a:ext cx="2672718" cy="10636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𝑿</m:t>
                      </m:r>
                      <m:r>
                        <a:rPr lang="en-US" b="0" i="1" smtClean="0">
                          <a:solidFill>
                            <a:schemeClr val="bg1"/>
                          </a:solidFill>
                          <a:latin typeface="Cambria Math" panose="02040503050406030204" pitchFamily="18" charset="0"/>
                        </a:rPr>
                        <m:t>= </m:t>
                      </m:r>
                      <m:d>
                        <m:dPr>
                          <m:begChr m:val="["/>
                          <m:endChr m:val="]"/>
                          <m:ctrlPr>
                            <a:rPr lang="en-US" b="0" i="1" smtClean="0">
                              <a:solidFill>
                                <a:schemeClr val="bg1"/>
                              </a:solidFill>
                              <a:latin typeface="Cambria Math" panose="02040503050406030204" pitchFamily="18" charset="0"/>
                            </a:rPr>
                          </m:ctrlPr>
                        </m:dPr>
                        <m:e>
                          <m:m>
                            <m:mPr>
                              <m:mcs>
                                <m:mc>
                                  <m:mcPr>
                                    <m:count m:val="4"/>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11</m:t>
                                    </m:r>
                                  </m:sub>
                                </m:sSub>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12</m:t>
                                    </m:r>
                                  </m:sub>
                                </m:sSub>
                              </m:e>
                              <m:e>
                                <m:r>
                                  <a:rPr lang="en-US" i="1">
                                    <a:solidFill>
                                      <a:schemeClr val="bg1"/>
                                    </a:solidFill>
                                    <a:latin typeface="Cambria Math" panose="02040503050406030204" pitchFamily="18" charset="0"/>
                                  </a:rPr>
                                  <m:t>⋯</m:t>
                                </m:r>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𝑝</m:t>
                                    </m:r>
                                  </m:sub>
                                </m:sSub>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22</m:t>
                                    </m:r>
                                  </m:sub>
                                </m:sSub>
                              </m:e>
                              <m:e>
                                <m:r>
                                  <a:rPr lang="en-US" i="1">
                                    <a:solidFill>
                                      <a:schemeClr val="bg1"/>
                                    </a:solidFill>
                                    <a:latin typeface="Cambria Math" panose="02040503050406030204" pitchFamily="18" charset="0"/>
                                  </a:rPr>
                                  <m:t>⋯</m:t>
                                </m:r>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𝑝</m:t>
                                    </m:r>
                                  </m:sub>
                                </m:sSub>
                              </m:e>
                            </m:mr>
                            <m:mr>
                              <m:e>
                                <m:r>
                                  <a:rPr lang="en-US" b="0" i="1" smtClean="0">
                                    <a:solidFill>
                                      <a:schemeClr val="bg1"/>
                                    </a:solidFill>
                                    <a:latin typeface="Cambria Math" panose="02040503050406030204" pitchFamily="18" charset="0"/>
                                  </a:rPr>
                                  <m:t>⋮</m:t>
                                </m:r>
                              </m:e>
                              <m:e>
                                <m:r>
                                  <a:rPr lang="en-US" i="1">
                                    <a:solidFill>
                                      <a:schemeClr val="bg1"/>
                                    </a:solidFill>
                                    <a:latin typeface="Cambria Math" panose="02040503050406030204" pitchFamily="18" charset="0"/>
                                  </a:rPr>
                                  <m:t>⋮</m:t>
                                </m:r>
                              </m:e>
                              <m:e>
                                <m:r>
                                  <a:rPr lang="en-US" i="1">
                                    <a:solidFill>
                                      <a:schemeClr val="bg1"/>
                                    </a:solidFill>
                                    <a:latin typeface="Cambria Math" panose="02040503050406030204" pitchFamily="18" charset="0"/>
                                  </a:rPr>
                                  <m:t>⋱</m:t>
                                </m:r>
                              </m:e>
                              <m:e>
                                <m:r>
                                  <a:rPr lang="en-US" b="0" i="1" smtClean="0">
                                    <a:solidFill>
                                      <a:schemeClr val="bg1"/>
                                    </a:solidFill>
                                    <a:latin typeface="Cambria Math" panose="02040503050406030204" pitchFamily="18" charset="0"/>
                                  </a:rPr>
                                  <m:t>⋮</m:t>
                                </m:r>
                              </m:e>
                            </m:m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1</m:t>
                                    </m:r>
                                  </m:sub>
                                </m:sSub>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2</m:t>
                                    </m:r>
                                  </m:sub>
                                </m:sSub>
                              </m:e>
                              <m:e>
                                <m:r>
                                  <a:rPr lang="en-US" i="1">
                                    <a:solidFill>
                                      <a:schemeClr val="bg1"/>
                                    </a:solidFill>
                                    <a:latin typeface="Cambria Math" panose="02040503050406030204" pitchFamily="18" charset="0"/>
                                  </a:rPr>
                                  <m:t>⋯</m:t>
                                </m:r>
                              </m:e>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𝑛𝑝</m:t>
                                    </m:r>
                                  </m:sub>
                                </m:sSub>
                              </m:e>
                            </m:mr>
                          </m:m>
                        </m:e>
                      </m:d>
                    </m:oMath>
                  </m:oMathPara>
                </a14:m>
                <a:endParaRPr lang="en-US" dirty="0">
                  <a:solidFill>
                    <a:schemeClr val="bg1"/>
                  </a:solidFill>
                  <a:latin typeface="+mj-lt"/>
                </a:endParaRPr>
              </a:p>
            </p:txBody>
          </p:sp>
        </mc:Choice>
        <mc:Fallback xmlns="">
          <p:sp>
            <p:nvSpPr>
              <p:cNvPr id="7" name="TextBox 6">
                <a:extLst>
                  <a:ext uri="{FF2B5EF4-FFF2-40B4-BE49-F238E27FC236}">
                    <a16:creationId xmlns:a16="http://schemas.microsoft.com/office/drawing/2014/main" id="{816C5A59-0B51-4D44-A1A3-EED8A89AF7AA}"/>
                  </a:ext>
                </a:extLst>
              </p:cNvPr>
              <p:cNvSpPr txBox="1">
                <a:spLocks noRot="1" noChangeAspect="1" noMove="1" noResize="1" noEditPoints="1" noAdjustHandles="1" noChangeArrowheads="1" noChangeShapeType="1" noTextEdit="1"/>
              </p:cNvSpPr>
              <p:nvPr/>
            </p:nvSpPr>
            <p:spPr>
              <a:xfrm>
                <a:off x="3073400" y="3132867"/>
                <a:ext cx="2672718" cy="10636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65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9BBE3-835D-4278-966E-64CCCE093E44}"/>
              </a:ext>
            </a:extLst>
          </p:cNvPr>
          <p:cNvSpPr>
            <a:spLocks noGrp="1"/>
          </p:cNvSpPr>
          <p:nvPr>
            <p:ph type="title"/>
          </p:nvPr>
        </p:nvSpPr>
        <p:spPr/>
        <p:txBody>
          <a:bodyPr>
            <a:normAutofit fontScale="90000"/>
          </a:bodyPr>
          <a:lstStyle/>
          <a:p>
            <a:r>
              <a:rPr lang="en-US" dirty="0"/>
              <a:t>Standard Notation</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8309FCA-1D2C-47CF-A9BF-6A2FB80B14BE}"/>
                  </a:ext>
                </a:extLst>
              </p:cNvPr>
              <p:cNvSpPr>
                <a:spLocks noGrp="1"/>
              </p:cNvSpPr>
              <p:nvPr>
                <p:ph sz="half" idx="1"/>
              </p:nvPr>
            </p:nvSpPr>
            <p:spPr/>
            <p:txBody>
              <a:bodyPr/>
              <a:lstStyle/>
              <a:p>
                <a:pPr marL="0" indent="0">
                  <a:buNone/>
                </a:pPr>
                <a:r>
                  <a:rPr lang="en-US" dirty="0"/>
                  <a:t>Referencing rows of </a:t>
                </a:r>
                <a14:m>
                  <m:oMath xmlns:m="http://schemas.openxmlformats.org/officeDocument/2006/math">
                    <m:r>
                      <a:rPr lang="en-US" b="1" i="1" smtClean="0">
                        <a:latin typeface="Cambria Math" panose="02040503050406030204" pitchFamily="18" charset="0"/>
                      </a:rPr>
                      <m:t>𝑿</m:t>
                    </m:r>
                  </m:oMath>
                </a14:m>
                <a:r>
                  <a:rPr lang="en-US" b="1" dirty="0"/>
                  <a:t>:</a:t>
                </a:r>
              </a:p>
              <a:p>
                <a:pPr marL="182880"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oMath>
                  </m:oMathPara>
                </a14:m>
                <a:endParaRPr lang="en-US" b="1" i="1" dirty="0"/>
              </a:p>
              <a:p>
                <a:pPr marL="182880" lvl="1" indent="0">
                  <a:buNone/>
                </a:pPr>
                <a:endParaRPr lang="en-US" b="1" dirty="0"/>
              </a:p>
              <a:p>
                <a:pPr marL="182880" lvl="1" indent="0">
                  <a:buNone/>
                </a:pPr>
                <a:endParaRPr lang="en-US" b="1" dirty="0"/>
              </a:p>
              <a:p>
                <a:pPr marL="182880" lvl="1" indent="0">
                  <a:buNone/>
                </a:pPr>
                <a:r>
                  <a:rPr lang="en-US" b="1" dirty="0"/>
                  <a:t>where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r>
                                    <a:rPr lang="en-US" b="0" i="1" smtClean="0">
                                      <a:latin typeface="Cambria Math" panose="02040503050406030204" pitchFamily="18" charset="0"/>
                                    </a:rPr>
                                    <m:t>𝑛</m:t>
                                  </m:r>
                                </m:sub>
                              </m:sSub>
                            </m:e>
                          </m:mr>
                        </m:m>
                      </m:e>
                    </m:d>
                  </m:oMath>
                </a14:m>
                <a:endParaRPr lang="en-US" b="1" dirty="0"/>
              </a:p>
              <a:p>
                <a:pPr marL="182880" lvl="1" indent="0">
                  <a:buNone/>
                </a:pPr>
                <a:endParaRPr lang="en-US" b="1" dirty="0"/>
              </a:p>
              <a:p>
                <a:pPr marL="182880" lvl="1" indent="0">
                  <a:buNone/>
                </a:pPr>
                <a:r>
                  <a:rPr lang="en-US" sz="1400" dirty="0"/>
                  <a:t>Vector of length </a:t>
                </a:r>
                <a14:m>
                  <m:oMath xmlns:m="http://schemas.openxmlformats.org/officeDocument/2006/math">
                    <m:r>
                      <a:rPr lang="en-US" sz="1400" b="0" i="1" smtClean="0">
                        <a:latin typeface="Cambria Math" panose="02040503050406030204" pitchFamily="18" charset="0"/>
                      </a:rPr>
                      <m:t>𝑝</m:t>
                    </m:r>
                  </m:oMath>
                </a14:m>
                <a:r>
                  <a:rPr lang="en-US" sz="1400" dirty="0"/>
                  <a:t> containing the variable measurements for the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𝑖</m:t>
                        </m:r>
                      </m:e>
                      <m:sup>
                        <m:r>
                          <a:rPr lang="en-US" sz="1400" b="0" i="1" smtClean="0">
                            <a:latin typeface="Cambria Math" panose="02040503050406030204" pitchFamily="18" charset="0"/>
                          </a:rPr>
                          <m:t>𝑡h</m:t>
                        </m:r>
                      </m:sup>
                    </m:sSup>
                  </m:oMath>
                </a14:m>
                <a:r>
                  <a:rPr lang="en-US" sz="1400" dirty="0"/>
                  <a:t> observation (vectors are by default represented as columns)</a:t>
                </a:r>
              </a:p>
            </p:txBody>
          </p:sp>
        </mc:Choice>
        <mc:Fallback>
          <p:sp>
            <p:nvSpPr>
              <p:cNvPr id="2" name="Content Placeholder 1">
                <a:extLst>
                  <a:ext uri="{FF2B5EF4-FFF2-40B4-BE49-F238E27FC236}">
                    <a16:creationId xmlns:a16="http://schemas.microsoft.com/office/drawing/2014/main" id="{48309FCA-1D2C-47CF-A9BF-6A2FB80B14BE}"/>
                  </a:ext>
                </a:extLst>
              </p:cNvPr>
              <p:cNvSpPr>
                <a:spLocks noGrp="1" noRot="1" noChangeAspect="1" noMove="1" noResize="1" noEditPoints="1" noAdjustHandles="1" noChangeArrowheads="1" noChangeShapeType="1" noTextEdit="1"/>
              </p:cNvSpPr>
              <p:nvPr>
                <p:ph sz="half" idx="1"/>
              </p:nvPr>
            </p:nvSpPr>
            <p:spPr>
              <a:blipFill>
                <a:blip r:embed="rId2"/>
                <a:stretch>
                  <a:fillRect l="-1881" t="-2804" b="-3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DC8DA0-D742-415F-8783-56C3EB077552}"/>
                  </a:ext>
                </a:extLst>
              </p:cNvPr>
              <p:cNvSpPr>
                <a:spLocks noGrp="1"/>
              </p:cNvSpPr>
              <p:nvPr>
                <p:ph sz="half" idx="2"/>
              </p:nvPr>
            </p:nvSpPr>
            <p:spPr/>
            <p:txBody>
              <a:bodyPr/>
              <a:lstStyle/>
              <a:p>
                <a:pPr marL="0" indent="0">
                  <a:buNone/>
                </a:pPr>
                <a:r>
                  <a:rPr lang="en-US" dirty="0"/>
                  <a:t>Referencing columns of </a:t>
                </a:r>
                <a14:m>
                  <m:oMath xmlns:m="http://schemas.openxmlformats.org/officeDocument/2006/math">
                    <m:r>
                      <a:rPr lang="en-US" b="1" i="1" smtClean="0">
                        <a:latin typeface="Cambria Math" panose="02040503050406030204" pitchFamily="18" charset="0"/>
                      </a:rPr>
                      <m:t>𝑿</m:t>
                    </m:r>
                  </m:oMath>
                </a14:m>
                <a:r>
                  <a:rPr lang="en-US" b="1" dirty="0"/>
                  <a:t>:</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𝟏</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m:rPr>
                              <m:sty m:val="p"/>
                            </m:rPr>
                            <a:rPr lang="en-US" b="0" i="0">
                              <a:latin typeface="Cambria Math" panose="02040503050406030204" pitchFamily="18" charset="0"/>
                            </a:rPr>
                            <m:t>x</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m:rPr>
                              <m:sty m:val="p"/>
                            </m:rPr>
                            <a:rPr lang="en-US" b="0" i="0" smtClean="0">
                              <a:latin typeface="Cambria Math" panose="02040503050406030204" pitchFamily="18" charset="0"/>
                            </a:rPr>
                            <m:t>x</m:t>
                          </m:r>
                        </m:e>
                        <m:sub>
                          <m:r>
                            <a:rPr lang="en-US" b="1" i="1" smtClean="0">
                              <a:latin typeface="Cambria Math" panose="02040503050406030204" pitchFamily="18" charset="0"/>
                            </a:rPr>
                            <m:t>𝒑</m:t>
                          </m:r>
                        </m:sub>
                      </m:sSub>
                    </m:oMath>
                  </m:oMathPara>
                </a14:m>
                <a:endParaRPr lang="en-US" dirty="0"/>
              </a:p>
              <a:p>
                <a:pPr marL="0" indent="0">
                  <a:buNone/>
                </a:pPr>
                <a:br>
                  <a:rPr lang="en-US" dirty="0"/>
                </a:br>
                <a:endParaRPr lang="en-US" dirty="0"/>
              </a:p>
              <a:p>
                <a:pPr marL="182880" lvl="1" indent="0">
                  <a:buNone/>
                </a:pPr>
                <a:r>
                  <a:rPr lang="en-US" b="1" dirty="0"/>
                  <a:t>where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𝒋</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𝑗</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𝑗</m:t>
                                  </m:r>
                                </m:sub>
                              </m:sSub>
                            </m:e>
                          </m:mr>
                          <m:mr>
                            <m:e>
                              <m:r>
                                <a:rPr lang="en-US" b="0" i="1" smtClean="0">
                                  <a:latin typeface="Cambria Math" panose="02040503050406030204" pitchFamily="18" charset="0"/>
                                </a:rPr>
                                <m:t>⋮</m:t>
                              </m:r>
                            </m:e>
                          </m:mr>
                          <m:mr>
                            <m:e>
                              <m:sSub>
                                <m:sSubPr>
                                  <m:ctrlPr>
                                    <a:rPr lang="en-US" i="1" smtClean="0">
                                      <a:latin typeface="Cambria Math" panose="02040503050406030204" pitchFamily="18" charset="0"/>
                                    </a:rPr>
                                  </m:ctrlPr>
                                </m:sSubPr>
                                <m:e>
                                  <m:r>
                                    <a:rPr lang="en-US" b="0" i="1">
                                      <a:latin typeface="Cambria Math" panose="02040503050406030204" pitchFamily="18" charset="0"/>
                                    </a:rPr>
                                    <m:t>𝑥</m:t>
                                  </m:r>
                                </m:e>
                                <m:sub>
                                  <m:r>
                                    <a:rPr lang="en-US" b="0" i="1" smtClean="0">
                                      <a:latin typeface="Cambria Math" panose="02040503050406030204" pitchFamily="18" charset="0"/>
                                    </a:rPr>
                                    <m:t>𝑛𝑗</m:t>
                                  </m:r>
                                </m:sub>
                              </m:sSub>
                            </m:e>
                          </m:mr>
                        </m:m>
                      </m:e>
                    </m:d>
                  </m:oMath>
                </a14:m>
                <a:endParaRPr lang="en-US" dirty="0"/>
              </a:p>
            </p:txBody>
          </p:sp>
        </mc:Choice>
        <mc:Fallback xmlns="">
          <p:sp>
            <p:nvSpPr>
              <p:cNvPr id="3" name="Content Placeholder 2">
                <a:extLst>
                  <a:ext uri="{FF2B5EF4-FFF2-40B4-BE49-F238E27FC236}">
                    <a16:creationId xmlns:a16="http://schemas.microsoft.com/office/drawing/2014/main" id="{44DC8DA0-D742-415F-8783-56C3EB077552}"/>
                  </a:ext>
                </a:extLst>
              </p:cNvPr>
              <p:cNvSpPr>
                <a:spLocks noGrp="1" noRot="1" noChangeAspect="1" noMove="1" noResize="1" noEditPoints="1" noAdjustHandles="1" noChangeArrowheads="1" noChangeShapeType="1" noTextEdit="1"/>
              </p:cNvSpPr>
              <p:nvPr>
                <p:ph sz="half" idx="2"/>
              </p:nvPr>
            </p:nvSpPr>
            <p:spPr>
              <a:blipFill>
                <a:blip r:embed="rId3"/>
                <a:stretch>
                  <a:fillRect l="-1881" t="-2804"/>
                </a:stretch>
              </a:blipFill>
            </p:spPr>
            <p:txBody>
              <a:bodyPr/>
              <a:lstStyle/>
              <a:p>
                <a:r>
                  <a:rPr lang="en-US">
                    <a:noFill/>
                  </a:rPr>
                  <a:t> </a:t>
                </a:r>
              </a:p>
            </p:txBody>
          </p:sp>
        </mc:Fallback>
      </mc:AlternateContent>
      <p:sp>
        <p:nvSpPr>
          <p:cNvPr id="7" name="Text Placeholder 6">
            <a:extLst>
              <a:ext uri="{FF2B5EF4-FFF2-40B4-BE49-F238E27FC236}">
                <a16:creationId xmlns:a16="http://schemas.microsoft.com/office/drawing/2014/main" id="{344D56D3-9DC5-402E-99B7-E10E6BF3220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4197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9BBE3-835D-4278-966E-64CCCE093E44}"/>
              </a:ext>
            </a:extLst>
          </p:cNvPr>
          <p:cNvSpPr>
            <a:spLocks noGrp="1"/>
          </p:cNvSpPr>
          <p:nvPr>
            <p:ph type="title"/>
          </p:nvPr>
        </p:nvSpPr>
        <p:spPr/>
        <p:txBody>
          <a:bodyPr>
            <a:normAutofit fontScale="90000"/>
          </a:bodyPr>
          <a:lstStyle/>
          <a:p>
            <a:r>
              <a:rPr lang="en-US" dirty="0"/>
              <a:t>Standard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4BE2AB-29F7-46D2-98EC-51BEAA99820C}"/>
                  </a:ext>
                </a:extLst>
              </p:cNvPr>
              <p:cNvSpPr>
                <a:spLocks noGrp="1"/>
              </p:cNvSpPr>
              <p:nvPr>
                <p:ph idx="1"/>
              </p:nvPr>
            </p:nvSpPr>
            <p:spPr>
              <a:xfrm>
                <a:off x="628650" y="1189038"/>
                <a:ext cx="7886700" cy="3850481"/>
              </a:xfrm>
            </p:spPr>
            <p:txBody>
              <a:bodyPr/>
              <a:lstStyle/>
              <a:p>
                <a:pPr marL="0" indent="0">
                  <a:buNone/>
                </a:pPr>
                <a:r>
                  <a:rPr lang="en-US" dirty="0"/>
                  <a:t>Using this notation, the matrix </a:t>
                </a:r>
                <a14:m>
                  <m:oMath xmlns:m="http://schemas.openxmlformats.org/officeDocument/2006/math">
                    <m:r>
                      <a:rPr lang="en-US" b="1" i="1" smtClean="0">
                        <a:latin typeface="Cambria Math" panose="02040503050406030204" pitchFamily="18" charset="0"/>
                      </a:rPr>
                      <m:t>𝑿</m:t>
                    </m:r>
                  </m:oMath>
                </a14:m>
                <a:r>
                  <a:rPr lang="en-US" b="1" dirty="0"/>
                  <a:t> </a:t>
                </a:r>
                <a:r>
                  <a:rPr lang="en-US" dirty="0"/>
                  <a:t>can be written based on the columns of </a:t>
                </a:r>
                <a14:m>
                  <m:oMath xmlns:m="http://schemas.openxmlformats.org/officeDocument/2006/math">
                    <m:r>
                      <a:rPr lang="en-US" b="1" i="1">
                        <a:latin typeface="Cambria Math" panose="02040503050406030204" pitchFamily="18" charset="0"/>
                      </a:rPr>
                      <m:t>𝑿</m:t>
                    </m:r>
                    <m:r>
                      <a:rPr lang="en-US" b="1" i="0" smtClean="0">
                        <a:latin typeface="Cambria Math" panose="02040503050406030204" pitchFamily="18" charset="0"/>
                      </a:rPr>
                      <m:t>:</m:t>
                    </m:r>
                  </m:oMath>
                </a14:m>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1" i="1" smtClean="0">
                          <a:latin typeface="Cambria Math" panose="02040503050406030204" pitchFamily="18" charset="0"/>
                        </a:rPr>
                        <m:t>=(</m:t>
                      </m:r>
                      <m:sSub>
                        <m:sSubPr>
                          <m:ctrlPr>
                            <a:rPr lang="en-US" b="1" i="1">
                              <a:latin typeface="Cambria Math" panose="02040503050406030204" pitchFamily="18" charset="0"/>
                            </a:rPr>
                          </m:ctrlPr>
                        </m:sSubPr>
                        <m:e>
                          <m:r>
                            <m:rPr>
                              <m:sty m:val="p"/>
                            </m:rPr>
                            <a:rPr lang="en-US" i="0">
                              <a:latin typeface="Cambria Math" panose="02040503050406030204" pitchFamily="18" charset="0"/>
                            </a:rPr>
                            <m:t>x</m:t>
                          </m:r>
                        </m:e>
                        <m:sub>
                          <m:r>
                            <a:rPr lang="en-US" b="1" i="1">
                              <a:latin typeface="Cambria Math" panose="02040503050406030204" pitchFamily="18" charset="0"/>
                            </a:rPr>
                            <m:t>𝟏</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m:rPr>
                              <m:sty m:val="p"/>
                            </m:rPr>
                            <a:rPr lang="en-US" i="0">
                              <a:latin typeface="Cambria Math" panose="02040503050406030204" pitchFamily="18" charset="0"/>
                            </a:rPr>
                            <m:t>x</m:t>
                          </m:r>
                        </m:e>
                        <m:sub>
                          <m:r>
                            <a:rPr lang="en-US" b="1" i="1" smtClean="0">
                              <a:latin typeface="Cambria Math" panose="02040503050406030204" pitchFamily="18" charset="0"/>
                            </a:rPr>
                            <m:t>𝟐</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m:rPr>
                              <m:sty m:val="p"/>
                            </m:rPr>
                            <a:rPr lang="en-US" i="0">
                              <a:latin typeface="Cambria Math" panose="02040503050406030204" pitchFamily="18" charset="0"/>
                            </a:rPr>
                            <m:t>x</m:t>
                          </m:r>
                        </m:e>
                        <m:sub>
                          <m:r>
                            <a:rPr lang="en-US" b="1" i="1" smtClean="0">
                              <a:latin typeface="Cambria Math" panose="02040503050406030204" pitchFamily="18" charset="0"/>
                            </a:rPr>
                            <m:t>𝒑</m:t>
                          </m:r>
                        </m:sub>
                      </m:sSub>
                      <m:r>
                        <a:rPr lang="en-US" b="1" i="1" smtClean="0">
                          <a:latin typeface="Cambria Math" panose="02040503050406030204" pitchFamily="18" charset="0"/>
                        </a:rPr>
                        <m:t>)</m:t>
                      </m:r>
                    </m:oMath>
                  </m:oMathPara>
                </a14:m>
                <a:endParaRPr lang="en-US" b="1" dirty="0"/>
              </a:p>
              <a:p>
                <a:pPr marL="0" indent="0">
                  <a:buNone/>
                </a:pPr>
                <a:endParaRPr lang="en-US" b="1" dirty="0"/>
              </a:p>
              <a:p>
                <a:pPr marL="0" indent="0">
                  <a:buNone/>
                </a:pPr>
                <a:r>
                  <a:rPr lang="en-US" dirty="0"/>
                  <a:t>or based on the rows of </a:t>
                </a:r>
                <a14:m>
                  <m:oMath xmlns:m="http://schemas.openxmlformats.org/officeDocument/2006/math">
                    <m:r>
                      <a:rPr lang="en-US" b="1" i="1" smtClean="0">
                        <a:latin typeface="Cambria Math" panose="02040503050406030204" pitchFamily="18" charset="0"/>
                      </a:rPr>
                      <m:t>𝑿</m:t>
                    </m:r>
                    <m:r>
                      <a:rPr lang="en-US" b="1" i="0" smtClean="0">
                        <a:latin typeface="Cambria Math" panose="02040503050406030204" pitchFamily="18" charset="0"/>
                      </a:rPr>
                      <m:t>:</m:t>
                    </m:r>
                  </m:oMath>
                </a14:m>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m:t>
                      </m:r>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sSup>
                                  <m:sSupPr>
                                    <m:ctrlPr>
                                      <a:rPr lang="en-US" b="1" i="1" smtClean="0">
                                        <a:latin typeface="Cambria Math" panose="02040503050406030204" pitchFamily="18" charset="0"/>
                                      </a:rPr>
                                    </m:ctrlPr>
                                  </m:sSup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e>
                                  <m:sup>
                                    <m:r>
                                      <a:rPr lang="en-US" b="1" i="1" smtClean="0">
                                        <a:latin typeface="Cambria Math" panose="02040503050406030204" pitchFamily="18" charset="0"/>
                                      </a:rPr>
                                      <m:t>𝑻</m:t>
                                    </m:r>
                                  </m:sup>
                                </m:sSup>
                              </m:e>
                            </m:mr>
                            <m:mr>
                              <m:e>
                                <m:sSup>
                                  <m:sSupPr>
                                    <m:ctrlPr>
                                      <a:rPr lang="en-US" b="1" i="1">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sup>
                                    <m:r>
                                      <a:rPr lang="en-US" b="1" i="1">
                                        <a:latin typeface="Cambria Math" panose="02040503050406030204" pitchFamily="18" charset="0"/>
                                      </a:rPr>
                                      <m:t>𝑻</m:t>
                                    </m:r>
                                  </m:sup>
                                </m:sSup>
                              </m:e>
                            </m:mr>
                            <m:mr>
                              <m:e>
                                <m:r>
                                  <a:rPr lang="en-US" b="1" i="1" smtClean="0">
                                    <a:latin typeface="Cambria Math" panose="02040503050406030204" pitchFamily="18" charset="0"/>
                                  </a:rPr>
                                  <m:t>⋮</m:t>
                                </m:r>
                              </m:e>
                            </m:mr>
                            <m:mr>
                              <m:e>
                                <m:sSup>
                                  <m:sSupPr>
                                    <m:ctrlPr>
                                      <a:rPr lang="en-US" b="1" i="1">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sup>
                                    <m:r>
                                      <a:rPr lang="en-US" b="1" i="1">
                                        <a:latin typeface="Cambria Math" panose="02040503050406030204" pitchFamily="18" charset="0"/>
                                      </a:rPr>
                                      <m:t>𝑻</m:t>
                                    </m:r>
                                  </m:sup>
                                </m:sSup>
                              </m:e>
                            </m:mr>
                          </m:m>
                        </m:e>
                      </m:d>
                    </m:oMath>
                  </m:oMathPara>
                </a14:m>
                <a:endParaRPr lang="en-US" dirty="0"/>
              </a:p>
            </p:txBody>
          </p:sp>
        </mc:Choice>
        <mc:Fallback xmlns="">
          <p:sp>
            <p:nvSpPr>
              <p:cNvPr id="5" name="Content Placeholder 4">
                <a:extLst>
                  <a:ext uri="{FF2B5EF4-FFF2-40B4-BE49-F238E27FC236}">
                    <a16:creationId xmlns:a16="http://schemas.microsoft.com/office/drawing/2014/main" id="{B64BE2AB-29F7-46D2-98EC-51BEAA99820C}"/>
                  </a:ext>
                </a:extLst>
              </p:cNvPr>
              <p:cNvSpPr>
                <a:spLocks noGrp="1" noRot="1" noChangeAspect="1" noMove="1" noResize="1" noEditPoints="1" noAdjustHandles="1" noChangeArrowheads="1" noChangeShapeType="1" noTextEdit="1"/>
              </p:cNvSpPr>
              <p:nvPr>
                <p:ph idx="1"/>
              </p:nvPr>
            </p:nvSpPr>
            <p:spPr>
              <a:xfrm>
                <a:off x="628650" y="1189038"/>
                <a:ext cx="7886700" cy="3850481"/>
              </a:xfrm>
              <a:blipFill>
                <a:blip r:embed="rId2"/>
                <a:stretch>
                  <a:fillRect l="-927" t="-2215"/>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787D9D89-2F10-438A-8C39-49B3BE61764F}"/>
              </a:ext>
            </a:extLst>
          </p:cNvPr>
          <p:cNvSpPr>
            <a:spLocks noGrp="1"/>
          </p:cNvSpPr>
          <p:nvPr>
            <p:ph type="body" sz="quarter" idx="10"/>
          </p:nvPr>
        </p:nvSpPr>
        <p:spPr/>
        <p:txBody>
          <a:bodyPr/>
          <a:lstStyle/>
          <a:p>
            <a:endParaRPr lang="en-US" dirty="0"/>
          </a:p>
        </p:txBody>
      </p:sp>
      <p:cxnSp>
        <p:nvCxnSpPr>
          <p:cNvPr id="3" name="Straight Arrow Connector 2">
            <a:extLst>
              <a:ext uri="{FF2B5EF4-FFF2-40B4-BE49-F238E27FC236}">
                <a16:creationId xmlns:a16="http://schemas.microsoft.com/office/drawing/2014/main" id="{76C2E2D8-B98D-4A16-B7D7-AB3EAAC8F3B2}"/>
              </a:ext>
            </a:extLst>
          </p:cNvPr>
          <p:cNvCxnSpPr/>
          <p:nvPr/>
        </p:nvCxnSpPr>
        <p:spPr>
          <a:xfrm flipH="1">
            <a:off x="5073650" y="3168650"/>
            <a:ext cx="71755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722C3D-F1C0-4B4D-A30D-49F1DD3A69B9}"/>
                  </a:ext>
                </a:extLst>
              </p:cNvPr>
              <p:cNvSpPr txBox="1"/>
              <p:nvPr/>
            </p:nvSpPr>
            <p:spPr>
              <a:xfrm>
                <a:off x="5791200" y="2932668"/>
                <a:ext cx="2989634" cy="464999"/>
              </a:xfrm>
              <a:prstGeom prst="rect">
                <a:avLst/>
              </a:prstGeom>
              <a:noFill/>
            </p:spPr>
            <p:txBody>
              <a:bodyPr wrap="square" rtlCol="0">
                <a:spAutoFit/>
              </a:bodyPr>
              <a:lstStyle/>
              <a:p>
                <a:pPr algn="l"/>
                <a:r>
                  <a:rPr lang="en-US" sz="1200" dirty="0">
                    <a:solidFill>
                      <a:schemeClr val="bg1"/>
                    </a:solidFill>
                    <a:latin typeface="+mj-lt"/>
                  </a:rPr>
                  <a:t>Transpose of vector:</a:t>
                </a:r>
              </a:p>
              <a:p>
                <a:pPr/>
                <a14:m>
                  <m:oMathPara xmlns:m="http://schemas.openxmlformats.org/officeDocument/2006/math">
                    <m:oMathParaPr>
                      <m:jc m:val="left"/>
                    </m:oMathParaPr>
                    <m:oMath xmlns:m="http://schemas.openxmlformats.org/officeDocument/2006/math">
                      <m:sSup>
                        <m:sSupPr>
                          <m:ctrlPr>
                            <a:rPr lang="en-US" sz="1200" b="1" i="1" smtClean="0">
                              <a:solidFill>
                                <a:schemeClr val="bg1"/>
                              </a:solidFill>
                              <a:latin typeface="Cambria Math" panose="02040503050406030204" pitchFamily="18" charset="0"/>
                            </a:rPr>
                          </m:ctrlPr>
                        </m:sSupPr>
                        <m:e>
                          <m:sSub>
                            <m:sSubPr>
                              <m:ctrlPr>
                                <a:rPr lang="en-US" sz="1200" b="1" i="1" smtClean="0">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𝒙</m:t>
                              </m:r>
                            </m:e>
                            <m:sub>
                              <m:r>
                                <a:rPr lang="en-US" sz="1200" b="1" i="1" smtClean="0">
                                  <a:solidFill>
                                    <a:schemeClr val="bg1"/>
                                  </a:solidFill>
                                  <a:latin typeface="Cambria Math" panose="02040503050406030204" pitchFamily="18" charset="0"/>
                                </a:rPr>
                                <m:t>𝟏</m:t>
                              </m:r>
                            </m:sub>
                          </m:sSub>
                        </m:e>
                        <m:sup>
                          <m:r>
                            <a:rPr lang="en-US" sz="1200" b="1" i="1">
                              <a:solidFill>
                                <a:schemeClr val="bg1"/>
                              </a:solidFill>
                              <a:latin typeface="Cambria Math" panose="02040503050406030204" pitchFamily="18" charset="0"/>
                            </a:rPr>
                            <m:t>𝑻</m:t>
                          </m:r>
                        </m:sup>
                      </m:sSup>
                      <m:r>
                        <a:rPr lang="en-US" sz="1200" b="1" i="1" smtClean="0">
                          <a:solidFill>
                            <a:schemeClr val="bg1"/>
                          </a:solidFill>
                          <a:latin typeface="Cambria Math" panose="02040503050406030204" pitchFamily="18" charset="0"/>
                        </a:rPr>
                        <m:t>=(</m:t>
                      </m:r>
                      <m:sSub>
                        <m:sSubPr>
                          <m:ctrlPr>
                            <a:rPr lang="en-US" sz="1200" b="1"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𝑥</m:t>
                          </m:r>
                        </m:e>
                        <m:sub>
                          <m:r>
                            <a:rPr lang="en-US" sz="1200" b="1" i="1">
                              <a:solidFill>
                                <a:schemeClr val="bg1"/>
                              </a:solidFill>
                              <a:latin typeface="Cambria Math" panose="02040503050406030204" pitchFamily="18" charset="0"/>
                            </a:rPr>
                            <m:t>𝟏</m:t>
                          </m:r>
                          <m:r>
                            <a:rPr lang="en-US" sz="1200" b="1" i="1" smtClean="0">
                              <a:solidFill>
                                <a:schemeClr val="bg1"/>
                              </a:solidFill>
                              <a:latin typeface="Cambria Math" panose="02040503050406030204" pitchFamily="18" charset="0"/>
                            </a:rPr>
                            <m:t>𝟏</m:t>
                          </m:r>
                        </m:sub>
                      </m:sSub>
                      <m:r>
                        <a:rPr lang="en-US" sz="1200" b="1" i="1" smtClean="0">
                          <a:solidFill>
                            <a:schemeClr val="bg1"/>
                          </a:solidFill>
                          <a:latin typeface="Cambria Math" panose="02040503050406030204" pitchFamily="18" charset="0"/>
                        </a:rPr>
                        <m:t> </m:t>
                      </m:r>
                      <m:sSub>
                        <m:sSubPr>
                          <m:ctrlPr>
                            <a:rPr lang="en-US" sz="1200" b="1"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𝑥</m:t>
                          </m:r>
                        </m:e>
                        <m:sub>
                          <m:r>
                            <a:rPr lang="en-US" sz="1200" b="1" i="1" smtClean="0">
                              <a:solidFill>
                                <a:schemeClr val="bg1"/>
                              </a:solidFill>
                              <a:latin typeface="Cambria Math" panose="02040503050406030204" pitchFamily="18" charset="0"/>
                            </a:rPr>
                            <m:t>𝟐𝟏</m:t>
                          </m:r>
                        </m:sub>
                      </m:sSub>
                      <m:r>
                        <a:rPr lang="en-US" sz="1200" b="1" i="1" smtClean="0">
                          <a:solidFill>
                            <a:schemeClr val="bg1"/>
                          </a:solidFill>
                          <a:latin typeface="Cambria Math" panose="02040503050406030204" pitchFamily="18" charset="0"/>
                        </a:rPr>
                        <m:t>…</m:t>
                      </m:r>
                      <m:sSub>
                        <m:sSubPr>
                          <m:ctrlPr>
                            <a:rPr lang="en-US" sz="1200" b="1"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𝑥</m:t>
                          </m:r>
                        </m:e>
                        <m:sub>
                          <m:r>
                            <a:rPr lang="en-US" sz="1200" b="1" i="1" smtClean="0">
                              <a:solidFill>
                                <a:schemeClr val="bg1"/>
                              </a:solidFill>
                              <a:latin typeface="Cambria Math" panose="02040503050406030204" pitchFamily="18" charset="0"/>
                            </a:rPr>
                            <m:t>𝒏</m:t>
                          </m:r>
                          <m:r>
                            <a:rPr lang="en-US" sz="1200" b="1" i="1" smtClean="0">
                              <a:solidFill>
                                <a:schemeClr val="bg1"/>
                              </a:solidFill>
                              <a:latin typeface="Cambria Math" panose="02040503050406030204" pitchFamily="18" charset="0"/>
                            </a:rPr>
                            <m:t>𝟏</m:t>
                          </m:r>
                        </m:sub>
                      </m:sSub>
                      <m:r>
                        <a:rPr lang="en-US" sz="1200" b="1" i="1" smtClean="0">
                          <a:solidFill>
                            <a:schemeClr val="bg1"/>
                          </a:solidFill>
                          <a:latin typeface="Cambria Math" panose="02040503050406030204" pitchFamily="18" charset="0"/>
                        </a:rPr>
                        <m:t>)</m:t>
                      </m:r>
                      <m:r>
                        <a:rPr lang="en-US" sz="1200" b="1" i="1" smtClean="0">
                          <a:latin typeface="Cambria Math" panose="02040503050406030204" pitchFamily="18" charset="0"/>
                        </a:rPr>
                        <m:t>)</m:t>
                      </m:r>
                    </m:oMath>
                  </m:oMathPara>
                </a14:m>
                <a:endParaRPr lang="en-US" sz="1200" b="1" dirty="0"/>
              </a:p>
            </p:txBody>
          </p:sp>
        </mc:Choice>
        <mc:Fallback xmlns="">
          <p:sp>
            <p:nvSpPr>
              <p:cNvPr id="7" name="TextBox 6">
                <a:extLst>
                  <a:ext uri="{FF2B5EF4-FFF2-40B4-BE49-F238E27FC236}">
                    <a16:creationId xmlns:a16="http://schemas.microsoft.com/office/drawing/2014/main" id="{DA722C3D-F1C0-4B4D-A30D-49F1DD3A69B9}"/>
                  </a:ext>
                </a:extLst>
              </p:cNvPr>
              <p:cNvSpPr txBox="1">
                <a:spLocks noRot="1" noChangeAspect="1" noMove="1" noResize="1" noEditPoints="1" noAdjustHandles="1" noChangeArrowheads="1" noChangeShapeType="1" noTextEdit="1"/>
              </p:cNvSpPr>
              <p:nvPr/>
            </p:nvSpPr>
            <p:spPr>
              <a:xfrm>
                <a:off x="5791200" y="2932668"/>
                <a:ext cx="2989634" cy="464999"/>
              </a:xfrm>
              <a:prstGeom prst="rect">
                <a:avLst/>
              </a:prstGeom>
              <a:blipFill>
                <a:blip r:embed="rId3"/>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51132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9BBE3-835D-4278-966E-64CCCE093E44}"/>
              </a:ext>
            </a:extLst>
          </p:cNvPr>
          <p:cNvSpPr>
            <a:spLocks noGrp="1"/>
          </p:cNvSpPr>
          <p:nvPr>
            <p:ph type="title"/>
          </p:nvPr>
        </p:nvSpPr>
        <p:spPr/>
        <p:txBody>
          <a:bodyPr>
            <a:normAutofit fontScale="90000"/>
          </a:bodyPr>
          <a:lstStyle/>
          <a:p>
            <a:r>
              <a:rPr lang="en-US" dirty="0"/>
              <a:t>Standard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4BE2AB-29F7-46D2-98EC-51BEAA99820C}"/>
                  </a:ext>
                </a:extLst>
              </p:cNvPr>
              <p:cNvSpPr>
                <a:spLocks noGrp="1"/>
              </p:cNvSpPr>
              <p:nvPr>
                <p:ph idx="1"/>
              </p:nvPr>
            </p:nvSpPr>
            <p:spPr/>
            <p:txBody>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is used to denote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observation of the variable we wish to predict, often referred to as the </a:t>
                </a:r>
                <a:r>
                  <a:rPr lang="en-US" i="1" dirty="0"/>
                  <a:t>response variable:</a:t>
                </a:r>
              </a:p>
              <a:p>
                <a:pPr marL="0" indent="0">
                  <a:buNone/>
                </a:pPr>
                <a:endParaRPr lang="en-US" i="1" dirty="0"/>
              </a:p>
              <a:p>
                <a:pPr marL="0" indent="0">
                  <a:buNone/>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oMath>
                  </m:oMathPara>
                </a14:m>
                <a:endParaRPr lang="en-US" i="1" dirty="0"/>
              </a:p>
              <a:p>
                <a:pPr marL="0" indent="0">
                  <a:buNone/>
                </a:pPr>
                <a:endParaRPr lang="en-US" i="1" dirty="0"/>
              </a:p>
              <a:p>
                <a:pPr marL="0" indent="0">
                  <a:buNone/>
                </a:pPr>
                <a:r>
                  <a:rPr lang="en-US" dirty="0"/>
                  <a:t>Thus, our full observed data consists of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r>
                      <a:rPr lang="en-US" i="1">
                        <a:latin typeface="Cambria Math" panose="02040503050406030204" pitchFamily="18" charset="0"/>
                      </a:rPr>
                      <m:t>,</m:t>
                    </m:r>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𝒊</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is a vector of length </a:t>
                </a:r>
                <a14:m>
                  <m:oMath xmlns:m="http://schemas.openxmlformats.org/officeDocument/2006/math">
                    <m:r>
                      <a:rPr lang="en-US" b="0" i="1" smtClean="0">
                        <a:latin typeface="Cambria Math" panose="02040503050406030204" pitchFamily="18" charset="0"/>
                      </a:rPr>
                      <m:t>𝑝</m:t>
                    </m:r>
                  </m:oMath>
                </a14:m>
                <a:r>
                  <a:rPr lang="en-US" dirty="0"/>
                  <a:t>.</a:t>
                </a:r>
              </a:p>
            </p:txBody>
          </p:sp>
        </mc:Choice>
        <mc:Fallback xmlns="">
          <p:sp>
            <p:nvSpPr>
              <p:cNvPr id="5" name="Content Placeholder 4">
                <a:extLst>
                  <a:ext uri="{FF2B5EF4-FFF2-40B4-BE49-F238E27FC236}">
                    <a16:creationId xmlns:a16="http://schemas.microsoft.com/office/drawing/2014/main" id="{B64BE2AB-29F7-46D2-98EC-51BEAA99820C}"/>
                  </a:ext>
                </a:extLst>
              </p:cNvPr>
              <p:cNvSpPr>
                <a:spLocks noGrp="1" noRot="1" noChangeAspect="1" noMove="1" noResize="1" noEditPoints="1" noAdjustHandles="1" noChangeArrowheads="1" noChangeShapeType="1" noTextEdit="1"/>
              </p:cNvSpPr>
              <p:nvPr>
                <p:ph idx="1"/>
              </p:nvPr>
            </p:nvSpPr>
            <p:spPr>
              <a:blipFill>
                <a:blip r:embed="rId2"/>
                <a:stretch>
                  <a:fillRect l="-927" t="-2617"/>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787D9D89-2F10-438A-8C39-49B3BE61764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317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9BBE3-835D-4278-966E-64CCCE093E44}"/>
              </a:ext>
            </a:extLst>
          </p:cNvPr>
          <p:cNvSpPr>
            <a:spLocks noGrp="1"/>
          </p:cNvSpPr>
          <p:nvPr>
            <p:ph type="title"/>
          </p:nvPr>
        </p:nvSpPr>
        <p:spPr/>
        <p:txBody>
          <a:bodyPr>
            <a:normAutofit fontScale="90000"/>
          </a:bodyPr>
          <a:lstStyle/>
          <a:p>
            <a:r>
              <a:rPr lang="en-US" dirty="0"/>
              <a:t>Standard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4BE2AB-29F7-46D2-98EC-51BEAA99820C}"/>
                  </a:ext>
                </a:extLst>
              </p:cNvPr>
              <p:cNvSpPr>
                <a:spLocks noGrp="1"/>
              </p:cNvSpPr>
              <p:nvPr>
                <p:ph idx="1"/>
              </p:nvPr>
            </p:nvSpPr>
            <p:spPr/>
            <p:txBody>
              <a:bodyPr/>
              <a:lstStyle/>
              <a:p>
                <a:pPr marL="0" indent="0">
                  <a:buNone/>
                </a:pPr>
                <a:r>
                  <a:rPr lang="en-US" dirty="0"/>
                  <a:t>A vector of length </a:t>
                </a:r>
                <a14:m>
                  <m:oMath xmlns:m="http://schemas.openxmlformats.org/officeDocument/2006/math">
                    <m:r>
                      <a:rPr lang="en-US" b="0" i="1" smtClean="0">
                        <a:latin typeface="Cambria Math" panose="02040503050406030204" pitchFamily="18" charset="0"/>
                      </a:rPr>
                      <m:t>𝑛</m:t>
                    </m:r>
                  </m:oMath>
                </a14:m>
                <a:r>
                  <a:rPr lang="en-US" dirty="0"/>
                  <a:t> will always be denoted in lower case bold:</a:t>
                </a:r>
              </a:p>
              <a:p>
                <a:pPr marL="0" indent="0">
                  <a:buNone/>
                </a:pPr>
                <a:endParaRPr lang="en-US" dirty="0"/>
              </a:p>
              <a:p>
                <a:pPr marL="0" indent="0">
                  <a:buNone/>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5" name="Content Placeholder 4">
                <a:extLst>
                  <a:ext uri="{FF2B5EF4-FFF2-40B4-BE49-F238E27FC236}">
                    <a16:creationId xmlns:a16="http://schemas.microsoft.com/office/drawing/2014/main" id="{B64BE2AB-29F7-46D2-98EC-51BEAA99820C}"/>
                  </a:ext>
                </a:extLst>
              </p:cNvPr>
              <p:cNvSpPr>
                <a:spLocks noGrp="1" noRot="1" noChangeAspect="1" noMove="1" noResize="1" noEditPoints="1" noAdjustHandles="1" noChangeArrowheads="1" noChangeShapeType="1" noTextEdit="1"/>
              </p:cNvSpPr>
              <p:nvPr>
                <p:ph idx="1"/>
              </p:nvPr>
            </p:nvSpPr>
            <p:spPr>
              <a:blipFill>
                <a:blip r:embed="rId2"/>
                <a:stretch>
                  <a:fillRect l="-927" t="-2804"/>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787D9D89-2F10-438A-8C39-49B3BE61764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5330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B34E-2C95-4288-A6F3-8AE8A830482F}"/>
              </a:ext>
            </a:extLst>
          </p:cNvPr>
          <p:cNvSpPr>
            <a:spLocks noGrp="1"/>
          </p:cNvSpPr>
          <p:nvPr>
            <p:ph type="title"/>
          </p:nvPr>
        </p:nvSpPr>
        <p:spPr/>
        <p:txBody>
          <a:bodyPr>
            <a:normAutofit fontScale="90000"/>
          </a:bodyPr>
          <a:lstStyle/>
          <a:p>
            <a:r>
              <a:rPr lang="en-US" dirty="0"/>
              <a:t>Attribute Types - Examples</a:t>
            </a:r>
          </a:p>
        </p:txBody>
      </p:sp>
      <p:sp>
        <p:nvSpPr>
          <p:cNvPr id="3" name="Slide Number Placeholder 2">
            <a:extLst>
              <a:ext uri="{FF2B5EF4-FFF2-40B4-BE49-F238E27FC236}">
                <a16:creationId xmlns:a16="http://schemas.microsoft.com/office/drawing/2014/main" id="{8D2811F0-1F25-4A6D-8E1D-520245B4D9D2}"/>
              </a:ext>
            </a:extLst>
          </p:cNvPr>
          <p:cNvSpPr>
            <a:spLocks noGrp="1"/>
          </p:cNvSpPr>
          <p:nvPr>
            <p:ph type="sldNum" sz="quarter" idx="12"/>
          </p:nvPr>
        </p:nvSpPr>
        <p:spPr/>
        <p:txBody>
          <a:bodyPr/>
          <a:lstStyle/>
          <a:p>
            <a:fld id="{6E61BB2A-F643-4BC4-A7C3-7339FD5A6B19}" type="slidenum">
              <a:rPr lang="en-US" smtClean="0"/>
              <a:pPr/>
              <a:t>9</a:t>
            </a:fld>
            <a:endParaRPr lang="en-US"/>
          </a:p>
        </p:txBody>
      </p:sp>
      <p:sp>
        <p:nvSpPr>
          <p:cNvPr id="4" name="Content Placeholder 3">
            <a:extLst>
              <a:ext uri="{FF2B5EF4-FFF2-40B4-BE49-F238E27FC236}">
                <a16:creationId xmlns:a16="http://schemas.microsoft.com/office/drawing/2014/main" id="{81B6275B-04E2-43B5-907E-D38665AFBBCA}"/>
              </a:ext>
            </a:extLst>
          </p:cNvPr>
          <p:cNvSpPr>
            <a:spLocks noGrp="1"/>
          </p:cNvSpPr>
          <p:nvPr>
            <p:ph sz="quarter" idx="1"/>
          </p:nvPr>
        </p:nvSpPr>
        <p:spPr>
          <a:xfrm>
            <a:off x="457200" y="731044"/>
            <a:ext cx="8503920" cy="4305776"/>
          </a:xfrm>
        </p:spPr>
        <p:txBody>
          <a:bodyPr>
            <a:normAutofit/>
          </a:bodyPr>
          <a:lstStyle/>
          <a:p>
            <a:pPr marL="0" indent="0">
              <a:buNone/>
            </a:pPr>
            <a:r>
              <a:rPr lang="en-US" sz="1400" dirty="0"/>
              <a:t>The attributes below are contained in a database of books published in the last 25 years.  For each attribute, identify whether it is a measure or a category and then for the measures whether it is of type interval or ratio and for the categories whether it is of type ordinal or nominal:</a:t>
            </a:r>
          </a:p>
          <a:p>
            <a:pPr marL="0" indent="0">
              <a:buNone/>
            </a:pPr>
            <a:endParaRPr lang="en-US" sz="1200" dirty="0"/>
          </a:p>
          <a:p>
            <a:pPr marL="0" indent="0">
              <a:buNone/>
            </a:pPr>
            <a:endParaRPr lang="en-US" sz="1200" dirty="0"/>
          </a:p>
        </p:txBody>
      </p:sp>
      <p:graphicFrame>
        <p:nvGraphicFramePr>
          <p:cNvPr id="5" name="Table 5">
            <a:extLst>
              <a:ext uri="{FF2B5EF4-FFF2-40B4-BE49-F238E27FC236}">
                <a16:creationId xmlns:a16="http://schemas.microsoft.com/office/drawing/2014/main" id="{2A3ACB65-6A27-44E6-A164-EF4FDA62B683}"/>
              </a:ext>
            </a:extLst>
          </p:cNvPr>
          <p:cNvGraphicFramePr>
            <a:graphicFrameLocks noGrp="1"/>
          </p:cNvGraphicFramePr>
          <p:nvPr>
            <p:extLst>
              <p:ext uri="{D42A27DB-BD31-4B8C-83A1-F6EECF244321}">
                <p14:modId xmlns:p14="http://schemas.microsoft.com/office/powerpoint/2010/main" val="3251879585"/>
              </p:ext>
            </p:extLst>
          </p:nvPr>
        </p:nvGraphicFramePr>
        <p:xfrm>
          <a:off x="1855470" y="1585436"/>
          <a:ext cx="5829300" cy="3284220"/>
        </p:xfrm>
        <a:graphic>
          <a:graphicData uri="http://schemas.openxmlformats.org/drawingml/2006/table">
            <a:tbl>
              <a:tblPr firstRow="1" bandRow="1">
                <a:tableStyleId>{D7AC3CCA-C797-4891-BE02-D94E43425B78}</a:tableStyleId>
              </a:tblPr>
              <a:tblGrid>
                <a:gridCol w="2400300">
                  <a:extLst>
                    <a:ext uri="{9D8B030D-6E8A-4147-A177-3AD203B41FA5}">
                      <a16:colId xmlns:a16="http://schemas.microsoft.com/office/drawing/2014/main" val="1503838016"/>
                    </a:ext>
                  </a:extLst>
                </a:gridCol>
                <a:gridCol w="1600200">
                  <a:extLst>
                    <a:ext uri="{9D8B030D-6E8A-4147-A177-3AD203B41FA5}">
                      <a16:colId xmlns:a16="http://schemas.microsoft.com/office/drawing/2014/main" val="371753483"/>
                    </a:ext>
                  </a:extLst>
                </a:gridCol>
                <a:gridCol w="1828800">
                  <a:extLst>
                    <a:ext uri="{9D8B030D-6E8A-4147-A177-3AD203B41FA5}">
                      <a16:colId xmlns:a16="http://schemas.microsoft.com/office/drawing/2014/main" val="2955615955"/>
                    </a:ext>
                  </a:extLst>
                </a:gridCol>
              </a:tblGrid>
              <a:tr h="388620">
                <a:tc>
                  <a:txBody>
                    <a:bodyPr/>
                    <a:lstStyle/>
                    <a:p>
                      <a:r>
                        <a:rPr lang="en-US" sz="1100" dirty="0"/>
                        <a:t>Attribute</a:t>
                      </a:r>
                      <a:endParaRPr lang="en-US" sz="1100" dirty="0">
                        <a:solidFill>
                          <a:schemeClr val="bg1"/>
                        </a:solidFill>
                      </a:endParaRPr>
                    </a:p>
                  </a:txBody>
                  <a:tcPr marL="68580" marR="68580" marT="34290" marB="34290"/>
                </a:tc>
                <a:tc>
                  <a:txBody>
                    <a:bodyPr/>
                    <a:lstStyle/>
                    <a:p>
                      <a:r>
                        <a:rPr lang="en-US" sz="1100" dirty="0"/>
                        <a:t>Category/Measure</a:t>
                      </a:r>
                      <a:endParaRPr lang="en-US" sz="1100" dirty="0">
                        <a:solidFill>
                          <a:schemeClr val="bg1"/>
                        </a:solidFill>
                      </a:endParaRPr>
                    </a:p>
                  </a:txBody>
                  <a:tcPr marL="68580" marR="68580" marT="34290" marB="34290"/>
                </a:tc>
                <a:tc>
                  <a:txBody>
                    <a:bodyPr/>
                    <a:lstStyle/>
                    <a:p>
                      <a:r>
                        <a:rPr lang="en-US" sz="1100" dirty="0"/>
                        <a:t>Interval/Ratio</a:t>
                      </a:r>
                      <a:br>
                        <a:rPr lang="en-US" sz="1100" dirty="0"/>
                      </a:br>
                      <a:r>
                        <a:rPr lang="en-US" sz="1100" dirty="0"/>
                        <a:t>Nominal/Ordinal</a:t>
                      </a:r>
                      <a:endParaRPr lang="en-US" sz="1100" dirty="0">
                        <a:solidFill>
                          <a:schemeClr val="bg1"/>
                        </a:solidFill>
                      </a:endParaRPr>
                    </a:p>
                  </a:txBody>
                  <a:tcPr marL="68580" marR="68580" marT="34290" marB="34290"/>
                </a:tc>
                <a:extLst>
                  <a:ext uri="{0D108BD9-81ED-4DB2-BD59-A6C34878D82A}">
                    <a16:rowId xmlns:a16="http://schemas.microsoft.com/office/drawing/2014/main" val="3421257673"/>
                  </a:ext>
                </a:extLst>
              </a:tr>
              <a:tr h="278130">
                <a:tc>
                  <a:txBody>
                    <a:bodyPr/>
                    <a:lstStyle/>
                    <a:p>
                      <a:r>
                        <a:rPr lang="en-US" sz="1100" dirty="0"/>
                        <a:t>Title</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endParaRPr lang="en-US" sz="1100" dirty="0"/>
                    </a:p>
                  </a:txBody>
                  <a:tcPr/>
                </a:tc>
                <a:extLst>
                  <a:ext uri="{0D108BD9-81ED-4DB2-BD59-A6C34878D82A}">
                    <a16:rowId xmlns:a16="http://schemas.microsoft.com/office/drawing/2014/main" val="3761339307"/>
                  </a:ext>
                </a:extLst>
              </a:tr>
              <a:tr h="278130">
                <a:tc>
                  <a:txBody>
                    <a:bodyPr/>
                    <a:lstStyle/>
                    <a:p>
                      <a:r>
                        <a:rPr lang="en-US" sz="1100" dirty="0"/>
                        <a:t>Author</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endParaRPr lang="en-US" sz="1100" dirty="0"/>
                    </a:p>
                  </a:txBody>
                  <a:tcPr/>
                </a:tc>
                <a:extLst>
                  <a:ext uri="{0D108BD9-81ED-4DB2-BD59-A6C34878D82A}">
                    <a16:rowId xmlns:a16="http://schemas.microsoft.com/office/drawing/2014/main" val="1648468347"/>
                  </a:ext>
                </a:extLst>
              </a:tr>
              <a:tr h="388620">
                <a:tc>
                  <a:txBody>
                    <a:bodyPr/>
                    <a:lstStyle/>
                    <a:p>
                      <a:r>
                        <a:rPr lang="en-US" sz="1100" dirty="0"/>
                        <a:t>ISBN Number (unique alphanumeric identifier)</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endParaRPr lang="en-US" sz="1100" dirty="0"/>
                    </a:p>
                  </a:txBody>
                  <a:tcPr/>
                </a:tc>
                <a:extLst>
                  <a:ext uri="{0D108BD9-81ED-4DB2-BD59-A6C34878D82A}">
                    <a16:rowId xmlns:a16="http://schemas.microsoft.com/office/drawing/2014/main" val="3134907985"/>
                  </a:ext>
                </a:extLst>
              </a:tr>
              <a:tr h="278130">
                <a:tc>
                  <a:txBody>
                    <a:bodyPr/>
                    <a:lstStyle/>
                    <a:p>
                      <a:r>
                        <a:rPr lang="en-US" sz="1100" dirty="0"/>
                        <a:t>Year of Publication</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endParaRPr lang="en-US" sz="1100" dirty="0"/>
                    </a:p>
                  </a:txBody>
                  <a:tcPr/>
                </a:tc>
                <a:extLst>
                  <a:ext uri="{0D108BD9-81ED-4DB2-BD59-A6C34878D82A}">
                    <a16:rowId xmlns:a16="http://schemas.microsoft.com/office/drawing/2014/main" val="3574276611"/>
                  </a:ext>
                </a:extLst>
              </a:tr>
              <a:tr h="278130">
                <a:tc>
                  <a:txBody>
                    <a:bodyPr/>
                    <a:lstStyle/>
                    <a:p>
                      <a:r>
                        <a:rPr lang="en-US" sz="1100" dirty="0"/>
                        <a:t>Number Sold</a:t>
                      </a:r>
                      <a:endParaRPr lang="en-US" sz="1100" dirty="0">
                        <a:solidFill>
                          <a:schemeClr val="bg1"/>
                        </a:solidFill>
                      </a:endParaRPr>
                    </a:p>
                  </a:txBody>
                  <a:tcPr marL="68580" marR="68580" marT="34290" marB="34290"/>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659950176"/>
                  </a:ext>
                </a:extLst>
              </a:tr>
              <a:tr h="278130">
                <a:tc>
                  <a:txBody>
                    <a:bodyPr/>
                    <a:lstStyle/>
                    <a:p>
                      <a:r>
                        <a:rPr lang="en-US" sz="1100" dirty="0"/>
                        <a:t>Genre (fiction, science, history, etc.)</a:t>
                      </a:r>
                      <a:endParaRPr lang="en-US" sz="1100" dirty="0">
                        <a:solidFill>
                          <a:schemeClr val="bg1"/>
                        </a:solidFill>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endParaRPr lang="en-US" sz="1100" dirty="0"/>
                    </a:p>
                  </a:txBody>
                  <a:tcPr/>
                </a:tc>
                <a:extLst>
                  <a:ext uri="{0D108BD9-81ED-4DB2-BD59-A6C34878D82A}">
                    <a16:rowId xmlns:a16="http://schemas.microsoft.com/office/drawing/2014/main" val="1040483768"/>
                  </a:ext>
                </a:extLst>
              </a:tr>
              <a:tr h="278130">
                <a:tc>
                  <a:txBody>
                    <a:bodyPr/>
                    <a:lstStyle/>
                    <a:p>
                      <a:r>
                        <a:rPr lang="en-US" sz="1100" dirty="0"/>
                        <a:t>Number of pages</a:t>
                      </a:r>
                      <a:endParaRPr lang="en-US" sz="1100" dirty="0">
                        <a:solidFill>
                          <a:schemeClr val="bg1"/>
                        </a:solidFill>
                      </a:endParaRPr>
                    </a:p>
                  </a:txBody>
                  <a:tcPr marL="68580" marR="68580" marT="34290" marB="34290"/>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3819071657"/>
                  </a:ext>
                </a:extLst>
              </a:tr>
              <a:tr h="388620">
                <a:tc>
                  <a:txBody>
                    <a:bodyPr/>
                    <a:lstStyle/>
                    <a:p>
                      <a:r>
                        <a:rPr lang="en-US" sz="1100" dirty="0"/>
                        <a:t>Average user review (Excellent, Good, Fair, Poor)</a:t>
                      </a:r>
                      <a:endParaRPr lang="en-US" sz="1100" dirty="0">
                        <a:solidFill>
                          <a:schemeClr val="bg1"/>
                        </a:solidFill>
                      </a:endParaRPr>
                    </a:p>
                  </a:txBody>
                  <a:tcPr marL="68580" marR="68580" marT="34290" marB="34290"/>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232639371"/>
                  </a:ext>
                </a:extLst>
              </a:tr>
              <a:tr h="388620">
                <a:tc>
                  <a:txBody>
                    <a:bodyPr/>
                    <a:lstStyle/>
                    <a:p>
                      <a:r>
                        <a:rPr lang="en-US" sz="1100" dirty="0"/>
                        <a:t>Average academic review (scale of 300-700)</a:t>
                      </a:r>
                      <a:endParaRPr lang="en-US" sz="1100" dirty="0">
                        <a:solidFill>
                          <a:schemeClr val="bg1"/>
                        </a:solidFill>
                      </a:endParaRPr>
                    </a:p>
                  </a:txBody>
                  <a:tcPr marL="68580" marR="68580" marT="34290" marB="34290"/>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3879169624"/>
                  </a:ext>
                </a:extLst>
              </a:tr>
            </a:tbl>
          </a:graphicData>
        </a:graphic>
      </p:graphicFrame>
    </p:spTree>
    <p:extLst>
      <p:ext uri="{BB962C8B-B14F-4D97-AF65-F5344CB8AC3E}">
        <p14:creationId xmlns:p14="http://schemas.microsoft.com/office/powerpoint/2010/main" val="3138865713"/>
      </p:ext>
    </p:extLst>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F76D-858B-0D92-2649-6A1354C183BA}"/>
              </a:ext>
            </a:extLst>
          </p:cNvPr>
          <p:cNvSpPr>
            <a:spLocks noGrp="1"/>
          </p:cNvSpPr>
          <p:nvPr>
            <p:ph type="title"/>
          </p:nvPr>
        </p:nvSpPr>
        <p:spPr/>
        <p:txBody>
          <a:bodyPr>
            <a:normAutofit fontScale="90000"/>
          </a:bodyPr>
          <a:lstStyle/>
          <a:p>
            <a:r>
              <a:rPr lang="en-US" dirty="0"/>
              <a:t>Modeling Framework</a:t>
            </a:r>
          </a:p>
        </p:txBody>
      </p:sp>
      <p:sp>
        <p:nvSpPr>
          <p:cNvPr id="3" name="Content Placeholder 2">
            <a:extLst>
              <a:ext uri="{FF2B5EF4-FFF2-40B4-BE49-F238E27FC236}">
                <a16:creationId xmlns:a16="http://schemas.microsoft.com/office/drawing/2014/main" id="{4B4C04E4-3CE0-12B5-F250-D3A1CC3327D1}"/>
              </a:ext>
            </a:extLst>
          </p:cNvPr>
          <p:cNvSpPr>
            <a:spLocks noGrp="1"/>
          </p:cNvSpPr>
          <p:nvPr>
            <p:ph idx="1"/>
          </p:nvPr>
        </p:nvSpPr>
        <p:spPr>
          <a:xfrm>
            <a:off x="628650" y="1369219"/>
            <a:ext cx="7886700" cy="1259681"/>
          </a:xfrm>
        </p:spPr>
        <p:txBody>
          <a:bodyPr/>
          <a:lstStyle/>
          <a:p>
            <a:pPr marL="0" indent="0">
              <a:buNone/>
            </a:pPr>
            <a:r>
              <a:rPr lang="en-US" dirty="0"/>
              <a:t>Data modeling techniques can be thought of in the following manner:</a:t>
            </a:r>
          </a:p>
          <a:p>
            <a:pPr marL="0" indent="0">
              <a:buNone/>
            </a:pPr>
            <a:endParaRPr lang="en-US" dirty="0"/>
          </a:p>
          <a:p>
            <a:pPr marL="0" indent="0" algn="ctr">
              <a:buNone/>
            </a:pPr>
            <a:r>
              <a:rPr lang="en-US" dirty="0"/>
              <a:t>Data = Model + Error</a:t>
            </a:r>
          </a:p>
        </p:txBody>
      </p:sp>
      <p:sp>
        <p:nvSpPr>
          <p:cNvPr id="4" name="Text Placeholder 3">
            <a:extLst>
              <a:ext uri="{FF2B5EF4-FFF2-40B4-BE49-F238E27FC236}">
                <a16:creationId xmlns:a16="http://schemas.microsoft.com/office/drawing/2014/main" id="{2E192210-3520-50DA-7A0F-A78E237B2B38}"/>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31AEFD41-1A9A-9A39-A9B7-50389D7CC91E}"/>
              </a:ext>
            </a:extLst>
          </p:cNvPr>
          <p:cNvSpPr txBox="1"/>
          <p:nvPr/>
        </p:nvSpPr>
        <p:spPr>
          <a:xfrm>
            <a:off x="3067050" y="2940050"/>
            <a:ext cx="1803400" cy="1015663"/>
          </a:xfrm>
          <a:prstGeom prst="rect">
            <a:avLst/>
          </a:prstGeom>
          <a:noFill/>
        </p:spPr>
        <p:txBody>
          <a:bodyPr wrap="square" rtlCol="0">
            <a:spAutoFit/>
          </a:bodyPr>
          <a:lstStyle/>
          <a:p>
            <a:pPr algn="l"/>
            <a:r>
              <a:rPr lang="en-US" sz="1200" dirty="0">
                <a:solidFill>
                  <a:schemeClr val="bg1"/>
                </a:solidFill>
                <a:latin typeface="+mj-lt"/>
              </a:rPr>
              <a:t>How well the selected model mirrors the true functional relationship between the predictors and response</a:t>
            </a:r>
          </a:p>
        </p:txBody>
      </p:sp>
      <p:sp>
        <p:nvSpPr>
          <p:cNvPr id="6" name="TextBox 5">
            <a:extLst>
              <a:ext uri="{FF2B5EF4-FFF2-40B4-BE49-F238E27FC236}">
                <a16:creationId xmlns:a16="http://schemas.microsoft.com/office/drawing/2014/main" id="{2AE075A9-6DBC-B37A-BE7A-987D5E9D66C7}"/>
              </a:ext>
            </a:extLst>
          </p:cNvPr>
          <p:cNvSpPr txBox="1"/>
          <p:nvPr/>
        </p:nvSpPr>
        <p:spPr>
          <a:xfrm>
            <a:off x="5867400" y="2940050"/>
            <a:ext cx="1803400" cy="646331"/>
          </a:xfrm>
          <a:prstGeom prst="rect">
            <a:avLst/>
          </a:prstGeom>
          <a:noFill/>
        </p:spPr>
        <p:txBody>
          <a:bodyPr wrap="square" rtlCol="0">
            <a:spAutoFit/>
          </a:bodyPr>
          <a:lstStyle/>
          <a:p>
            <a:pPr algn="l"/>
            <a:r>
              <a:rPr lang="en-US" sz="1200" dirty="0">
                <a:solidFill>
                  <a:schemeClr val="bg1"/>
                </a:solidFill>
                <a:latin typeface="+mj-lt"/>
              </a:rPr>
              <a:t>The amount by which the model fails to represent the data accuracy</a:t>
            </a:r>
          </a:p>
        </p:txBody>
      </p:sp>
      <p:cxnSp>
        <p:nvCxnSpPr>
          <p:cNvPr id="8" name="Straight Arrow Connector 7">
            <a:extLst>
              <a:ext uri="{FF2B5EF4-FFF2-40B4-BE49-F238E27FC236}">
                <a16:creationId xmlns:a16="http://schemas.microsoft.com/office/drawing/2014/main" id="{E9E65346-F28F-5F8A-8923-7515B7BECFA1}"/>
              </a:ext>
            </a:extLst>
          </p:cNvPr>
          <p:cNvCxnSpPr>
            <a:cxnSpLocks/>
            <a:stCxn id="5" idx="0"/>
          </p:cNvCxnSpPr>
          <p:nvPr/>
        </p:nvCxnSpPr>
        <p:spPr>
          <a:xfrm flipV="1">
            <a:off x="3968750" y="2425700"/>
            <a:ext cx="520700"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1713E4-F658-F66F-8019-C3F85C7B3EAC}"/>
              </a:ext>
            </a:extLst>
          </p:cNvPr>
          <p:cNvCxnSpPr>
            <a:cxnSpLocks/>
          </p:cNvCxnSpPr>
          <p:nvPr/>
        </p:nvCxnSpPr>
        <p:spPr>
          <a:xfrm flipH="1" flipV="1">
            <a:off x="5473700" y="2425700"/>
            <a:ext cx="838200"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5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21EB-F234-43C9-A880-1645815E206C}"/>
              </a:ext>
            </a:extLst>
          </p:cNvPr>
          <p:cNvSpPr>
            <a:spLocks noGrp="1"/>
          </p:cNvSpPr>
          <p:nvPr>
            <p:ph type="title"/>
          </p:nvPr>
        </p:nvSpPr>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130C21AA-5FCB-4CBE-8D3E-B3FA4D2D126D}"/>
              </a:ext>
            </a:extLst>
          </p:cNvPr>
          <p:cNvSpPr>
            <a:spLocks noGrp="1"/>
          </p:cNvSpPr>
          <p:nvPr>
            <p:ph type="body" sz="quarter" idx="10"/>
          </p:nvPr>
        </p:nvSpPr>
        <p:spPr/>
        <p:txBody>
          <a:bodyPr/>
          <a:lstStyle/>
          <a:p>
            <a:r>
              <a:rPr lang="en-US" dirty="0"/>
              <a:t>Predicting Income From Education</a:t>
            </a:r>
          </a:p>
        </p:txBody>
      </p:sp>
      <p:pic>
        <p:nvPicPr>
          <p:cNvPr id="6" name="Picture 5">
            <a:extLst>
              <a:ext uri="{FF2B5EF4-FFF2-40B4-BE49-F238E27FC236}">
                <a16:creationId xmlns:a16="http://schemas.microsoft.com/office/drawing/2014/main" id="{0F28E009-4D6F-4869-AEF8-F945487C9C68}"/>
              </a:ext>
            </a:extLst>
          </p:cNvPr>
          <p:cNvPicPr>
            <a:picLocks noChangeAspect="1"/>
          </p:cNvPicPr>
          <p:nvPr/>
        </p:nvPicPr>
        <p:blipFill>
          <a:blip r:embed="rId2"/>
          <a:stretch>
            <a:fillRect/>
          </a:stretch>
        </p:blipFill>
        <p:spPr>
          <a:xfrm>
            <a:off x="2274344" y="1297623"/>
            <a:ext cx="4595311" cy="3233738"/>
          </a:xfrm>
          <a:prstGeom prst="rect">
            <a:avLst/>
          </a:prstGeom>
        </p:spPr>
      </p:pic>
      <p:sp>
        <p:nvSpPr>
          <p:cNvPr id="7" name="TextBox 6">
            <a:extLst>
              <a:ext uri="{FF2B5EF4-FFF2-40B4-BE49-F238E27FC236}">
                <a16:creationId xmlns:a16="http://schemas.microsoft.com/office/drawing/2014/main" id="{D9805C4A-060D-40A8-B75C-135BFB25E333}"/>
              </a:ext>
            </a:extLst>
          </p:cNvPr>
          <p:cNvSpPr txBox="1"/>
          <p:nvPr/>
        </p:nvSpPr>
        <p:spPr>
          <a:xfrm>
            <a:off x="7112000" y="1246823"/>
            <a:ext cx="1403350" cy="1384995"/>
          </a:xfrm>
          <a:prstGeom prst="rect">
            <a:avLst/>
          </a:prstGeom>
          <a:noFill/>
        </p:spPr>
        <p:txBody>
          <a:bodyPr wrap="square" rtlCol="0">
            <a:spAutoFit/>
          </a:bodyPr>
          <a:lstStyle/>
          <a:p>
            <a:pPr algn="l"/>
            <a:r>
              <a:rPr lang="en-US" sz="1400" dirty="0">
                <a:solidFill>
                  <a:schemeClr val="bg1"/>
                </a:solidFill>
                <a:latin typeface="+mj-lt"/>
              </a:rPr>
              <a:t>What would a line through this data that could be used to make predictions look like?</a:t>
            </a:r>
          </a:p>
        </p:txBody>
      </p:sp>
    </p:spTree>
    <p:extLst>
      <p:ext uri="{BB962C8B-B14F-4D97-AF65-F5344CB8AC3E}">
        <p14:creationId xmlns:p14="http://schemas.microsoft.com/office/powerpoint/2010/main" val="273658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21EB-F234-43C9-A880-1645815E206C}"/>
              </a:ext>
            </a:extLst>
          </p:cNvPr>
          <p:cNvSpPr>
            <a:spLocks noGrp="1"/>
          </p:cNvSpPr>
          <p:nvPr>
            <p:ph type="title"/>
          </p:nvPr>
        </p:nvSpPr>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130C21AA-5FCB-4CBE-8D3E-B3FA4D2D126D}"/>
              </a:ext>
            </a:extLst>
          </p:cNvPr>
          <p:cNvSpPr>
            <a:spLocks noGrp="1"/>
          </p:cNvSpPr>
          <p:nvPr>
            <p:ph type="body" sz="quarter" idx="10"/>
          </p:nvPr>
        </p:nvSpPr>
        <p:spPr/>
        <p:txBody>
          <a:bodyPr/>
          <a:lstStyle/>
          <a:p>
            <a:r>
              <a:rPr lang="en-US" dirty="0"/>
              <a:t>Predicting Income From Education</a:t>
            </a:r>
          </a:p>
        </p:txBody>
      </p:sp>
      <p:pic>
        <p:nvPicPr>
          <p:cNvPr id="5" name="Picture 4">
            <a:extLst>
              <a:ext uri="{FF2B5EF4-FFF2-40B4-BE49-F238E27FC236}">
                <a16:creationId xmlns:a16="http://schemas.microsoft.com/office/drawing/2014/main" id="{19E85C5F-9287-4D62-925C-3377825AB89D}"/>
              </a:ext>
            </a:extLst>
          </p:cNvPr>
          <p:cNvPicPr>
            <a:picLocks noChangeAspect="1"/>
          </p:cNvPicPr>
          <p:nvPr/>
        </p:nvPicPr>
        <p:blipFill>
          <a:blip r:embed="rId2"/>
          <a:stretch>
            <a:fillRect/>
          </a:stretch>
        </p:blipFill>
        <p:spPr>
          <a:xfrm>
            <a:off x="628650" y="1289696"/>
            <a:ext cx="6424929" cy="3246351"/>
          </a:xfrm>
          <a:prstGeom prst="rect">
            <a:avLst/>
          </a:prstGeom>
        </p:spPr>
      </p:pic>
      <p:sp>
        <p:nvSpPr>
          <p:cNvPr id="8" name="TextBox 7">
            <a:extLst>
              <a:ext uri="{FF2B5EF4-FFF2-40B4-BE49-F238E27FC236}">
                <a16:creationId xmlns:a16="http://schemas.microsoft.com/office/drawing/2014/main" id="{F44B89E0-11A8-413F-904D-C0D032BD53C1}"/>
              </a:ext>
            </a:extLst>
          </p:cNvPr>
          <p:cNvSpPr txBox="1"/>
          <p:nvPr/>
        </p:nvSpPr>
        <p:spPr>
          <a:xfrm>
            <a:off x="7281333" y="1289696"/>
            <a:ext cx="1403350" cy="523220"/>
          </a:xfrm>
          <a:prstGeom prst="rect">
            <a:avLst/>
          </a:prstGeom>
          <a:noFill/>
        </p:spPr>
        <p:txBody>
          <a:bodyPr wrap="square" rtlCol="0">
            <a:spAutoFit/>
          </a:bodyPr>
          <a:lstStyle/>
          <a:p>
            <a:pPr algn="l"/>
            <a:r>
              <a:rPr lang="en-US" sz="1400" dirty="0">
                <a:solidFill>
                  <a:schemeClr val="bg1"/>
                </a:solidFill>
                <a:latin typeface="+mj-lt"/>
              </a:rPr>
              <a:t>How do we find this line??</a:t>
            </a:r>
          </a:p>
        </p:txBody>
      </p:sp>
    </p:spTree>
    <p:extLst>
      <p:ext uri="{BB962C8B-B14F-4D97-AF65-F5344CB8AC3E}">
        <p14:creationId xmlns:p14="http://schemas.microsoft.com/office/powerpoint/2010/main" val="259371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AD6B-04C7-4E3E-8223-BBE3FB228533}"/>
              </a:ext>
            </a:extLst>
          </p:cNvPr>
          <p:cNvSpPr>
            <a:spLocks noGrp="1"/>
          </p:cNvSpPr>
          <p:nvPr>
            <p:ph type="title"/>
          </p:nvPr>
        </p:nvSpPr>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47A49B9E-087E-46D4-B3D2-10E8796BBC79}"/>
              </a:ext>
            </a:extLst>
          </p:cNvPr>
          <p:cNvSpPr>
            <a:spLocks noGrp="1"/>
          </p:cNvSpPr>
          <p:nvPr>
            <p:ph type="body" sz="quarter" idx="10"/>
          </p:nvPr>
        </p:nvSpPr>
        <p:spPr/>
        <p:txBody>
          <a:bodyPr/>
          <a:lstStyle/>
          <a:p>
            <a:r>
              <a:rPr lang="en-US" dirty="0"/>
              <a:t>Predicting Income from Education and Seniority</a:t>
            </a:r>
          </a:p>
        </p:txBody>
      </p:sp>
      <p:pic>
        <p:nvPicPr>
          <p:cNvPr id="6" name="Picture 5">
            <a:extLst>
              <a:ext uri="{FF2B5EF4-FFF2-40B4-BE49-F238E27FC236}">
                <a16:creationId xmlns:a16="http://schemas.microsoft.com/office/drawing/2014/main" id="{A9241C51-90A3-4256-A5A4-A482C7EF224C}"/>
              </a:ext>
            </a:extLst>
          </p:cNvPr>
          <p:cNvPicPr>
            <a:picLocks noChangeAspect="1"/>
          </p:cNvPicPr>
          <p:nvPr/>
        </p:nvPicPr>
        <p:blipFill>
          <a:blip r:embed="rId2"/>
          <a:stretch>
            <a:fillRect/>
          </a:stretch>
        </p:blipFill>
        <p:spPr>
          <a:xfrm>
            <a:off x="813738" y="1189038"/>
            <a:ext cx="5243223" cy="3558723"/>
          </a:xfrm>
          <a:prstGeom prst="rect">
            <a:avLst/>
          </a:prstGeom>
        </p:spPr>
      </p:pic>
      <p:sp>
        <p:nvSpPr>
          <p:cNvPr id="7" name="TextBox 6">
            <a:extLst>
              <a:ext uri="{FF2B5EF4-FFF2-40B4-BE49-F238E27FC236}">
                <a16:creationId xmlns:a16="http://schemas.microsoft.com/office/drawing/2014/main" id="{398DEDE9-7000-4E4E-9726-4A9DCFBD7BB9}"/>
              </a:ext>
            </a:extLst>
          </p:cNvPr>
          <p:cNvSpPr txBox="1"/>
          <p:nvPr/>
        </p:nvSpPr>
        <p:spPr>
          <a:xfrm>
            <a:off x="6595532" y="1189038"/>
            <a:ext cx="1805517" cy="738664"/>
          </a:xfrm>
          <a:prstGeom prst="rect">
            <a:avLst/>
          </a:prstGeom>
          <a:noFill/>
        </p:spPr>
        <p:txBody>
          <a:bodyPr wrap="square" rtlCol="0">
            <a:spAutoFit/>
          </a:bodyPr>
          <a:lstStyle/>
          <a:p>
            <a:pPr algn="l"/>
            <a:r>
              <a:rPr lang="en-US" sz="1400" dirty="0">
                <a:solidFill>
                  <a:schemeClr val="bg1"/>
                </a:solidFill>
                <a:latin typeface="+mj-lt"/>
              </a:rPr>
              <a:t>How do we find this two-dimensional plane?</a:t>
            </a:r>
          </a:p>
        </p:txBody>
      </p:sp>
    </p:spTree>
    <p:extLst>
      <p:ext uri="{BB962C8B-B14F-4D97-AF65-F5344CB8AC3E}">
        <p14:creationId xmlns:p14="http://schemas.microsoft.com/office/powerpoint/2010/main" val="32531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B976-0208-437E-89FF-0F1202B202E9}"/>
              </a:ext>
            </a:extLst>
          </p:cNvPr>
          <p:cNvSpPr>
            <a:spLocks noGrp="1"/>
          </p:cNvSpPr>
          <p:nvPr>
            <p:ph type="title"/>
          </p:nvPr>
        </p:nvSpPr>
        <p:spPr/>
        <p:txBody>
          <a:bodyPr>
            <a:normAutofit fontScale="90000"/>
          </a:bodyPr>
          <a:lstStyle/>
          <a:p>
            <a:r>
              <a:rPr lang="en-US" dirty="0"/>
              <a:t>Predictive Modeling Objective</a:t>
            </a:r>
          </a:p>
        </p:txBody>
      </p:sp>
      <p:sp>
        <p:nvSpPr>
          <p:cNvPr id="3" name="Content Placeholder 2">
            <a:extLst>
              <a:ext uri="{FF2B5EF4-FFF2-40B4-BE49-F238E27FC236}">
                <a16:creationId xmlns:a16="http://schemas.microsoft.com/office/drawing/2014/main" id="{2CAE96D5-0124-4664-8AA0-CB32FC4DD7B8}"/>
              </a:ext>
            </a:extLst>
          </p:cNvPr>
          <p:cNvSpPr>
            <a:spLocks noGrp="1"/>
          </p:cNvSpPr>
          <p:nvPr>
            <p:ph idx="1"/>
          </p:nvPr>
        </p:nvSpPr>
        <p:spPr/>
        <p:txBody>
          <a:bodyPr/>
          <a:lstStyle/>
          <a:p>
            <a:pPr marL="0" indent="0" algn="ctr">
              <a:buNone/>
            </a:pPr>
            <a:r>
              <a:rPr lang="en-US" dirty="0"/>
              <a:t>A set of approaches for estimating that line, plane, or hyperplane (plane in more than two dimensions)</a:t>
            </a:r>
          </a:p>
          <a:p>
            <a:pPr marL="0" indent="0" algn="ctr">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B665C2E0-C2C7-40E7-AE6F-80963756E69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0910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a:xfrm>
            <a:off x="628650" y="88106"/>
            <a:ext cx="7886700" cy="457200"/>
          </a:xfrm>
        </p:spPr>
        <p:txBody>
          <a:bodyPr>
            <a:normAutofit fontScale="90000"/>
          </a:bodyPr>
          <a:lstStyle/>
          <a:p>
            <a:r>
              <a:rPr lang="en-US" dirty="0"/>
              <a:t>Initial Example</a:t>
            </a:r>
          </a:p>
        </p:txBody>
      </p:sp>
      <p:sp>
        <p:nvSpPr>
          <p:cNvPr id="6" name="Content Placeholder 5">
            <a:extLst>
              <a:ext uri="{FF2B5EF4-FFF2-40B4-BE49-F238E27FC236}">
                <a16:creationId xmlns:a16="http://schemas.microsoft.com/office/drawing/2014/main" id="{4E699B22-3867-4231-A774-0D22E5B6A7A9}"/>
              </a:ext>
            </a:extLst>
          </p:cNvPr>
          <p:cNvSpPr>
            <a:spLocks noGrp="1"/>
          </p:cNvSpPr>
          <p:nvPr>
            <p:ph idx="1"/>
          </p:nvPr>
        </p:nvSpPr>
        <p:spPr>
          <a:xfrm>
            <a:off x="628650" y="1341297"/>
            <a:ext cx="4064000" cy="2798903"/>
          </a:xfrm>
        </p:spPr>
        <p:txBody>
          <a:bodyPr>
            <a:normAutofit/>
          </a:bodyPr>
          <a:lstStyle/>
          <a:p>
            <a:pPr marL="0" indent="0">
              <a:buNone/>
            </a:pPr>
            <a:r>
              <a:rPr lang="en-US" dirty="0"/>
              <a:t>Dataset metrics:</a:t>
            </a:r>
          </a:p>
          <a:p>
            <a:r>
              <a:rPr lang="en-US" dirty="0"/>
              <a:t>n:  number of observations used to define a model.  Referred to as </a:t>
            </a:r>
            <a:r>
              <a:rPr lang="en-US" i="1" dirty="0"/>
              <a:t>training data</a:t>
            </a:r>
            <a:r>
              <a:rPr lang="en-US" dirty="0"/>
              <a:t>.</a:t>
            </a:r>
          </a:p>
          <a:p>
            <a:r>
              <a:rPr lang="en-US" dirty="0"/>
              <a:t>p:  number of independent predictor variables in a model.</a:t>
            </a:r>
          </a:p>
          <a:p>
            <a:endParaRPr lang="en-US" dirty="0"/>
          </a:p>
          <a:p>
            <a:pPr marL="0" indent="0">
              <a:buNone/>
            </a:pPr>
            <a:endParaRPr lang="en-US" dirty="0"/>
          </a:p>
          <a:p>
            <a:pPr marL="182880" lvl="1" indent="0">
              <a:buNone/>
            </a:pPr>
            <a:endParaRPr lang="en-US" baseline="30000" dirty="0"/>
          </a:p>
        </p:txBody>
      </p:sp>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a:xfrm>
            <a:off x="628650" y="546100"/>
            <a:ext cx="7886700" cy="457200"/>
          </a:xfrm>
        </p:spPr>
        <p:txBody>
          <a:bodyPr/>
          <a:lstStyle/>
          <a:p>
            <a:endParaRPr lang="en-US" dirty="0"/>
          </a:p>
        </p:txBody>
      </p:sp>
      <p:sp>
        <p:nvSpPr>
          <p:cNvPr id="7" name="Right Brace 6">
            <a:extLst>
              <a:ext uri="{FF2B5EF4-FFF2-40B4-BE49-F238E27FC236}">
                <a16:creationId xmlns:a16="http://schemas.microsoft.com/office/drawing/2014/main" id="{ED5B8DD5-CA28-4CF9-ABC9-971ABEF55218}"/>
              </a:ext>
            </a:extLst>
          </p:cNvPr>
          <p:cNvSpPr/>
          <p:nvPr/>
        </p:nvSpPr>
        <p:spPr>
          <a:xfrm rot="16200000">
            <a:off x="6752271" y="818530"/>
            <a:ext cx="258005" cy="15028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F48575-7AA9-4EEA-94FE-76BF0017A6E3}"/>
                  </a:ext>
                </a:extLst>
              </p:cNvPr>
              <p:cNvSpPr txBox="1"/>
              <p:nvPr/>
            </p:nvSpPr>
            <p:spPr>
              <a:xfrm>
                <a:off x="6574490" y="1163958"/>
                <a:ext cx="61356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=2</m:t>
                      </m:r>
                    </m:oMath>
                  </m:oMathPara>
                </a14:m>
                <a:endParaRPr lang="en-US" dirty="0">
                  <a:solidFill>
                    <a:schemeClr val="bg1"/>
                  </a:solidFill>
                  <a:latin typeface="+mj-lt"/>
                </a:endParaRPr>
              </a:p>
            </p:txBody>
          </p:sp>
        </mc:Choice>
        <mc:Fallback xmlns="">
          <p:sp>
            <p:nvSpPr>
              <p:cNvPr id="3" name="TextBox 2">
                <a:extLst>
                  <a:ext uri="{FF2B5EF4-FFF2-40B4-BE49-F238E27FC236}">
                    <a16:creationId xmlns:a16="http://schemas.microsoft.com/office/drawing/2014/main" id="{CEF48575-7AA9-4EEA-94FE-76BF0017A6E3}"/>
                  </a:ext>
                </a:extLst>
              </p:cNvPr>
              <p:cNvSpPr txBox="1">
                <a:spLocks noRot="1" noChangeAspect="1" noMove="1" noResize="1" noEditPoints="1" noAdjustHandles="1" noChangeArrowheads="1" noChangeShapeType="1" noTextEdit="1"/>
              </p:cNvSpPr>
              <p:nvPr/>
            </p:nvSpPr>
            <p:spPr>
              <a:xfrm>
                <a:off x="6574490" y="1163958"/>
                <a:ext cx="613566" cy="276999"/>
              </a:xfrm>
              <a:prstGeom prst="rect">
                <a:avLst/>
              </a:prstGeom>
              <a:blipFill>
                <a:blip r:embed="rId2"/>
                <a:stretch>
                  <a:fillRect l="-8911" r="-8911" b="-26667"/>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63A5A8E0-2553-4C9F-86C8-AB48BF71292B}"/>
              </a:ext>
            </a:extLst>
          </p:cNvPr>
          <p:cNvSpPr/>
          <p:nvPr/>
        </p:nvSpPr>
        <p:spPr>
          <a:xfrm rot="10800000">
            <a:off x="5659023" y="1860822"/>
            <a:ext cx="258005" cy="29896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A3E6A6-85AD-4FAF-8123-0933CAADEAC2}"/>
                  </a:ext>
                </a:extLst>
              </p:cNvPr>
              <p:cNvSpPr txBox="1"/>
              <p:nvPr/>
            </p:nvSpPr>
            <p:spPr>
              <a:xfrm>
                <a:off x="4801951" y="3145447"/>
                <a:ext cx="74776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=20</m:t>
                      </m:r>
                    </m:oMath>
                  </m:oMathPara>
                </a14:m>
                <a:endParaRPr lang="en-US" dirty="0">
                  <a:solidFill>
                    <a:schemeClr val="bg1"/>
                  </a:solidFill>
                  <a:latin typeface="+mj-lt"/>
                </a:endParaRPr>
              </a:p>
            </p:txBody>
          </p:sp>
        </mc:Choice>
        <mc:Fallback xmlns="">
          <p:sp>
            <p:nvSpPr>
              <p:cNvPr id="4" name="TextBox 3">
                <a:extLst>
                  <a:ext uri="{FF2B5EF4-FFF2-40B4-BE49-F238E27FC236}">
                    <a16:creationId xmlns:a16="http://schemas.microsoft.com/office/drawing/2014/main" id="{B9A3E6A6-85AD-4FAF-8123-0933CAADEAC2}"/>
                  </a:ext>
                </a:extLst>
              </p:cNvPr>
              <p:cNvSpPr txBox="1">
                <a:spLocks noRot="1" noChangeAspect="1" noMove="1" noResize="1" noEditPoints="1" noAdjustHandles="1" noChangeArrowheads="1" noChangeShapeType="1" noTextEdit="1"/>
              </p:cNvSpPr>
              <p:nvPr/>
            </p:nvSpPr>
            <p:spPr>
              <a:xfrm>
                <a:off x="4801951" y="3145447"/>
                <a:ext cx="747769" cy="276999"/>
              </a:xfrm>
              <a:prstGeom prst="rect">
                <a:avLst/>
              </a:prstGeom>
              <a:blipFill>
                <a:blip r:embed="rId3"/>
                <a:stretch>
                  <a:fillRect l="-4098" r="-7377" b="-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FF9FF29-737A-41A0-9BEF-F11A2D1C8B73}"/>
              </a:ext>
            </a:extLst>
          </p:cNvPr>
          <p:cNvPicPr>
            <a:picLocks noChangeAspect="1"/>
          </p:cNvPicPr>
          <p:nvPr/>
        </p:nvPicPr>
        <p:blipFill>
          <a:blip r:embed="rId4"/>
          <a:stretch>
            <a:fillRect/>
          </a:stretch>
        </p:blipFill>
        <p:spPr>
          <a:xfrm>
            <a:off x="6129843" y="1717465"/>
            <a:ext cx="2210311" cy="3132964"/>
          </a:xfrm>
          <a:prstGeom prst="rect">
            <a:avLst/>
          </a:prstGeom>
        </p:spPr>
      </p:pic>
    </p:spTree>
    <p:extLst>
      <p:ext uri="{BB962C8B-B14F-4D97-AF65-F5344CB8AC3E}">
        <p14:creationId xmlns:p14="http://schemas.microsoft.com/office/powerpoint/2010/main" val="235044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C7B38C-5A60-4A1F-A53F-9904AE1A800E}"/>
                  </a:ext>
                </a:extLst>
              </p:cNvPr>
              <p:cNvSpPr>
                <a:spLocks noGrp="1"/>
              </p:cNvSpPr>
              <p:nvPr>
                <p:ph idx="1"/>
              </p:nvPr>
            </p:nvSpPr>
            <p:spPr>
              <a:xfrm>
                <a:off x="628650" y="1051475"/>
                <a:ext cx="3943350" cy="3520525"/>
              </a:xfrm>
            </p:spPr>
            <p:txBody>
              <a:bodyPr>
                <a:normAutofit/>
              </a:bodyPr>
              <a:lstStyle/>
              <a:p>
                <a:pPr marL="0" indent="0">
                  <a:buNone/>
                </a:pPr>
                <a:r>
                  <a:rPr lang="en-US" dirty="0"/>
                  <a:t>We generally refer to the response variable as </a:t>
                </a:r>
                <a14:m>
                  <m:oMath xmlns:m="http://schemas.openxmlformats.org/officeDocument/2006/math">
                    <m:r>
                      <a:rPr lang="en-US" b="0" i="1" smtClean="0">
                        <a:latin typeface="Cambria Math" panose="02040503050406030204" pitchFamily="18" charset="0"/>
                      </a:rPr>
                      <m:t>𝑌</m:t>
                    </m:r>
                  </m:oMath>
                </a14:m>
                <a:r>
                  <a:rPr lang="en-US" dirty="0"/>
                  <a:t> (in this case, Sales), and the inputs as an </a:t>
                </a:r>
                <a14:m>
                  <m:oMath xmlns:m="http://schemas.openxmlformats.org/officeDocument/2006/math">
                    <m:r>
                      <a:rPr lang="en-US" b="0" i="1" smtClean="0">
                        <a:latin typeface="Cambria Math" panose="02040503050406030204" pitchFamily="18" charset="0"/>
                      </a:rPr>
                      <m:t>𝑋</m:t>
                    </m:r>
                  </m:oMath>
                </a14:m>
                <a:r>
                  <a:rPr lang="en-US" dirty="0"/>
                  <a:t> vector:</a:t>
                </a:r>
              </a:p>
              <a:p>
                <a:pPr marL="0" indent="0">
                  <a:buNone/>
                </a:pPr>
                <a:endParaRPr lang="en-US" dirty="0"/>
              </a:p>
              <a:p>
                <a:pPr marL="0" indent="0">
                  <a:buNone/>
                </a:pPr>
                <a:endParaRPr lang="en-US" dirty="0"/>
              </a:p>
              <a:p>
                <a:pPr marL="0" indent="0">
                  <a:buNone/>
                </a:pPr>
                <a:r>
                  <a:rPr lang="en-US" dirty="0"/>
                  <a:t>where </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2</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𝑖𝑝</m:t>
                                    </m:r>
                                  </m:sub>
                                </m:sSub>
                              </m:e>
                            </m:mr>
                          </m:m>
                        </m:e>
                      </m:d>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9C7B38C-5A60-4A1F-A53F-9904AE1A800E}"/>
                  </a:ext>
                </a:extLst>
              </p:cNvPr>
              <p:cNvSpPr>
                <a:spLocks noGrp="1" noRot="1" noChangeAspect="1" noMove="1" noResize="1" noEditPoints="1" noAdjustHandles="1" noChangeArrowheads="1" noChangeShapeType="1" noTextEdit="1"/>
              </p:cNvSpPr>
              <p:nvPr>
                <p:ph idx="1"/>
              </p:nvPr>
            </p:nvSpPr>
            <p:spPr>
              <a:xfrm>
                <a:off x="628650" y="1051475"/>
                <a:ext cx="3943350" cy="3520525"/>
              </a:xfrm>
              <a:blipFill>
                <a:blip r:embed="rId2"/>
                <a:stretch>
                  <a:fillRect l="-1855" t="-2422" r="-185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5489CB7-B51C-4A33-947B-5F86350F1F67}"/>
              </a:ext>
            </a:extLst>
          </p:cNvPr>
          <p:cNvSpPr>
            <a:spLocks noGrp="1"/>
          </p:cNvSpPr>
          <p:nvPr>
            <p:ph type="title"/>
          </p:nvPr>
        </p:nvSpPr>
        <p:spPr/>
        <p:txBody>
          <a:bodyPr>
            <a:normAutofit fontScale="90000"/>
          </a:bodyPr>
          <a:lstStyle/>
          <a:p>
            <a:r>
              <a:rPr lang="en-US" dirty="0"/>
              <a:t>Initial Example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6644422-71A4-4394-9BE7-85460A78556E}"/>
                  </a:ext>
                </a:extLst>
              </p:cNvPr>
              <p:cNvSpPr/>
              <p:nvPr/>
            </p:nvSpPr>
            <p:spPr>
              <a:xfrm>
                <a:off x="1260260" y="2202418"/>
                <a:ext cx="2054440"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𝑝</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Rectangle 4">
                <a:extLst>
                  <a:ext uri="{FF2B5EF4-FFF2-40B4-BE49-F238E27FC236}">
                    <a16:creationId xmlns:a16="http://schemas.microsoft.com/office/drawing/2014/main" id="{56644422-71A4-4394-9BE7-85460A78556E}"/>
                  </a:ext>
                </a:extLst>
              </p:cNvPr>
              <p:cNvSpPr>
                <a:spLocks noRot="1" noChangeAspect="1" noMove="1" noResize="1" noEditPoints="1" noAdjustHandles="1" noChangeArrowheads="1" noChangeShapeType="1" noTextEdit="1"/>
              </p:cNvSpPr>
              <p:nvPr/>
            </p:nvSpPr>
            <p:spPr>
              <a:xfrm>
                <a:off x="1260260" y="2202418"/>
                <a:ext cx="2054440" cy="390748"/>
              </a:xfrm>
              <a:prstGeom prst="rect">
                <a:avLst/>
              </a:prstGeom>
              <a:blipFill>
                <a:blip r:embed="rId3"/>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8CB083-10A2-4375-8A91-1906D4006604}"/>
                  </a:ext>
                </a:extLst>
              </p:cNvPr>
              <p:cNvSpPr txBox="1"/>
              <p:nvPr/>
            </p:nvSpPr>
            <p:spPr>
              <a:xfrm>
                <a:off x="6140822" y="1436037"/>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498CB083-10A2-4375-8A91-1906D4006604}"/>
                  </a:ext>
                </a:extLst>
              </p:cNvPr>
              <p:cNvSpPr txBox="1">
                <a:spLocks noRot="1" noChangeAspect="1" noMove="1" noResize="1" noEditPoints="1" noAdjustHandles="1" noChangeArrowheads="1" noChangeShapeType="1" noTextEdit="1"/>
              </p:cNvSpPr>
              <p:nvPr/>
            </p:nvSpPr>
            <p:spPr>
              <a:xfrm>
                <a:off x="6140822" y="1436037"/>
                <a:ext cx="3810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A18AFD-DFD7-4F7D-876F-E68D8128DB33}"/>
                  </a:ext>
                </a:extLst>
              </p:cNvPr>
              <p:cNvSpPr txBox="1"/>
              <p:nvPr/>
            </p:nvSpPr>
            <p:spPr>
              <a:xfrm>
                <a:off x="6788649" y="1459983"/>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9A18AFD-DFD7-4F7D-876F-E68D8128DB33}"/>
                  </a:ext>
                </a:extLst>
              </p:cNvPr>
              <p:cNvSpPr txBox="1">
                <a:spLocks noRot="1" noChangeAspect="1" noMove="1" noResize="1" noEditPoints="1" noAdjustHandles="1" noChangeArrowheads="1" noChangeShapeType="1" noTextEdit="1"/>
              </p:cNvSpPr>
              <p:nvPr/>
            </p:nvSpPr>
            <p:spPr>
              <a:xfrm>
                <a:off x="6788649" y="1459983"/>
                <a:ext cx="381000" cy="369332"/>
              </a:xfrm>
              <a:prstGeom prst="rect">
                <a:avLst/>
              </a:prstGeom>
              <a:blipFill>
                <a:blip r:embed="rId5"/>
                <a:stretch>
                  <a:fillRect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FFEFD7-7669-4997-A066-D1D3166E66C5}"/>
                  </a:ext>
                </a:extLst>
              </p:cNvPr>
              <p:cNvSpPr txBox="1"/>
              <p:nvPr/>
            </p:nvSpPr>
            <p:spPr>
              <a:xfrm>
                <a:off x="7561878" y="1436037"/>
                <a:ext cx="2619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𝑌</m:t>
                      </m:r>
                    </m:oMath>
                  </m:oMathPara>
                </a14:m>
                <a:endParaRPr lang="en-US" dirty="0"/>
              </a:p>
            </p:txBody>
          </p:sp>
        </mc:Choice>
        <mc:Fallback xmlns="">
          <p:sp>
            <p:nvSpPr>
              <p:cNvPr id="18" name="TextBox 17">
                <a:extLst>
                  <a:ext uri="{FF2B5EF4-FFF2-40B4-BE49-F238E27FC236}">
                    <a16:creationId xmlns:a16="http://schemas.microsoft.com/office/drawing/2014/main" id="{B3FFEFD7-7669-4997-A066-D1D3166E66C5}"/>
                  </a:ext>
                </a:extLst>
              </p:cNvPr>
              <p:cNvSpPr txBox="1">
                <a:spLocks noRot="1" noChangeAspect="1" noMove="1" noResize="1" noEditPoints="1" noAdjustHandles="1" noChangeArrowheads="1" noChangeShapeType="1" noTextEdit="1"/>
              </p:cNvSpPr>
              <p:nvPr/>
            </p:nvSpPr>
            <p:spPr>
              <a:xfrm>
                <a:off x="7561878" y="1436037"/>
                <a:ext cx="261938" cy="369332"/>
              </a:xfrm>
              <a:prstGeom prst="rect">
                <a:avLst/>
              </a:prstGeom>
              <a:blipFill>
                <a:blip r:embed="rId6"/>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899F2F9-A532-4410-AE56-BE53F5448BBE}"/>
                  </a:ext>
                </a:extLst>
              </p:cNvPr>
              <p:cNvSpPr txBox="1"/>
              <p:nvPr/>
            </p:nvSpPr>
            <p:spPr>
              <a:xfrm>
                <a:off x="6419850" y="959647"/>
                <a:ext cx="3365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𝑋</m:t>
                      </m:r>
                    </m:oMath>
                  </m:oMathPara>
                </a14:m>
                <a:endParaRPr lang="en-US" dirty="0"/>
              </a:p>
            </p:txBody>
          </p:sp>
        </mc:Choice>
        <mc:Fallback xmlns="">
          <p:sp>
            <p:nvSpPr>
              <p:cNvPr id="20" name="TextBox 19">
                <a:extLst>
                  <a:ext uri="{FF2B5EF4-FFF2-40B4-BE49-F238E27FC236}">
                    <a16:creationId xmlns:a16="http://schemas.microsoft.com/office/drawing/2014/main" id="{1899F2F9-A532-4410-AE56-BE53F5448BBE}"/>
                  </a:ext>
                </a:extLst>
              </p:cNvPr>
              <p:cNvSpPr txBox="1">
                <a:spLocks noRot="1" noChangeAspect="1" noMove="1" noResize="1" noEditPoints="1" noAdjustHandles="1" noChangeArrowheads="1" noChangeShapeType="1" noTextEdit="1"/>
              </p:cNvSpPr>
              <p:nvPr/>
            </p:nvSpPr>
            <p:spPr>
              <a:xfrm>
                <a:off x="6419850" y="959647"/>
                <a:ext cx="336550" cy="369332"/>
              </a:xfrm>
              <a:prstGeom prst="rect">
                <a:avLst/>
              </a:prstGeom>
              <a:blipFill>
                <a:blip r:embed="rId9"/>
                <a:stretch>
                  <a:fillRect/>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3B9A2EE8-B61A-442A-9A89-339D9505FBEC}"/>
              </a:ext>
            </a:extLst>
          </p:cNvPr>
          <p:cNvSpPr/>
          <p:nvPr/>
        </p:nvSpPr>
        <p:spPr>
          <a:xfrm rot="16200000">
            <a:off x="6446545" y="726779"/>
            <a:ext cx="258005" cy="13745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683A615E-3AC8-42A7-97D1-6C2E8A93CB65}"/>
              </a:ext>
            </a:extLst>
          </p:cNvPr>
          <p:cNvPicPr>
            <a:picLocks noChangeAspect="1"/>
          </p:cNvPicPr>
          <p:nvPr/>
        </p:nvPicPr>
        <p:blipFill>
          <a:blip r:embed="rId10"/>
          <a:stretch>
            <a:fillRect/>
          </a:stretch>
        </p:blipFill>
        <p:spPr>
          <a:xfrm>
            <a:off x="5873994" y="1805369"/>
            <a:ext cx="2210311" cy="3132964"/>
          </a:xfrm>
          <a:prstGeom prst="rect">
            <a:avLst/>
          </a:prstGeom>
        </p:spPr>
      </p:pic>
    </p:spTree>
    <p:extLst>
      <p:ext uri="{BB962C8B-B14F-4D97-AF65-F5344CB8AC3E}">
        <p14:creationId xmlns:p14="http://schemas.microsoft.com/office/powerpoint/2010/main" val="28845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B2BB-7185-4E98-A65A-8555B95645DF}"/>
              </a:ext>
            </a:extLst>
          </p:cNvPr>
          <p:cNvSpPr>
            <a:spLocks noGrp="1"/>
          </p:cNvSpPr>
          <p:nvPr>
            <p:ph type="title"/>
          </p:nvPr>
        </p:nvSpPr>
        <p:spPr/>
        <p:txBody>
          <a:bodyPr>
            <a:normAutofit fontScale="90000"/>
          </a:bodyPr>
          <a:lstStyle/>
          <a:p>
            <a:r>
              <a:rPr lang="en-US" dirty="0"/>
              <a:t>Initial Example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E699B22-3867-4231-A774-0D22E5B6A7A9}"/>
                  </a:ext>
                </a:extLst>
              </p:cNvPr>
              <p:cNvSpPr>
                <a:spLocks noGrp="1"/>
              </p:cNvSpPr>
              <p:nvPr>
                <p:ph idx="1"/>
              </p:nvPr>
            </p:nvSpPr>
            <p:spPr>
              <a:xfrm>
                <a:off x="628650" y="1362437"/>
                <a:ext cx="3740150" cy="1078053"/>
              </a:xfrm>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value of the </a:t>
                </a:r>
                <a14:m>
                  <m:oMath xmlns:m="http://schemas.openxmlformats.org/officeDocument/2006/math">
                    <m:r>
                      <a:rPr lang="en-US" b="0" i="1" smtClean="0">
                        <a:latin typeface="Cambria Math" panose="02040503050406030204" pitchFamily="18" charset="0"/>
                      </a:rPr>
                      <m:t>𝑖</m:t>
                    </m:r>
                  </m:oMath>
                </a14:m>
                <a:r>
                  <a:rPr lang="en-US" baseline="30000" dirty="0" err="1"/>
                  <a:t>th</a:t>
                </a:r>
                <a:r>
                  <a:rPr lang="en-US" dirty="0"/>
                  <a:t> observation of the </a:t>
                </a:r>
                <a14:m>
                  <m:oMath xmlns:m="http://schemas.openxmlformats.org/officeDocument/2006/math">
                    <m:r>
                      <a:rPr lang="en-US" b="0" i="1" smtClean="0">
                        <a:latin typeface="Cambria Math" panose="02040503050406030204" pitchFamily="18" charset="0"/>
                      </a:rPr>
                      <m:t>𝑗</m:t>
                    </m:r>
                  </m:oMath>
                </a14:m>
                <a:r>
                  <a:rPr lang="en-US" baseline="30000" dirty="0" err="1"/>
                  <a:t>th</a:t>
                </a:r>
                <a:r>
                  <a:rPr lang="en-US" baseline="30000" dirty="0"/>
                  <a:t>  </a:t>
                </a:r>
                <a:r>
                  <a:rPr lang="en-US" dirty="0"/>
                  <a:t>predictor 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𝑝</m:t>
                    </m:r>
                  </m:oMath>
                </a14:m>
                <a:endParaRPr lang="en-US" dirty="0"/>
              </a:p>
              <a:p>
                <a:pPr marL="0" indent="0">
                  <a:buNone/>
                </a:pPr>
                <a:endParaRPr lang="en-US" baseline="30000" dirty="0"/>
              </a:p>
            </p:txBody>
          </p:sp>
        </mc:Choice>
        <mc:Fallback xmlns="">
          <p:sp>
            <p:nvSpPr>
              <p:cNvPr id="6" name="Content Placeholder 5">
                <a:extLst>
                  <a:ext uri="{FF2B5EF4-FFF2-40B4-BE49-F238E27FC236}">
                    <a16:creationId xmlns:a16="http://schemas.microsoft.com/office/drawing/2014/main" id="{4E699B22-3867-4231-A774-0D22E5B6A7A9}"/>
                  </a:ext>
                </a:extLst>
              </p:cNvPr>
              <p:cNvSpPr>
                <a:spLocks noGrp="1" noRot="1" noChangeAspect="1" noMove="1" noResize="1" noEditPoints="1" noAdjustHandles="1" noChangeArrowheads="1" noChangeShapeType="1" noTextEdit="1"/>
              </p:cNvSpPr>
              <p:nvPr>
                <p:ph idx="1"/>
              </p:nvPr>
            </p:nvSpPr>
            <p:spPr>
              <a:xfrm>
                <a:off x="628650" y="1362437"/>
                <a:ext cx="3740150" cy="1078053"/>
              </a:xfrm>
              <a:blipFill>
                <a:blip r:embed="rId2"/>
                <a:stretch>
                  <a:fillRect l="-1629" t="-6780" r="-2443"/>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86331893-3053-41A6-8160-C112A43CFF84}"/>
              </a:ext>
            </a:extLst>
          </p:cNvPr>
          <p:cNvSpPr>
            <a:spLocks noGrp="1"/>
          </p:cNvSpPr>
          <p:nvPr>
            <p:ph type="body" sz="quarter" idx="10"/>
          </p:nvPr>
        </p:nvSpPr>
        <p:spPr/>
        <p:txBody>
          <a:bodyPr/>
          <a:lstStyle/>
          <a:p>
            <a:r>
              <a:rPr lang="en-US" dirty="0"/>
              <a:t>Specific Data Elements</a:t>
            </a:r>
          </a:p>
        </p:txBody>
      </p:sp>
      <p:pic>
        <p:nvPicPr>
          <p:cNvPr id="5" name="Picture 4">
            <a:extLst>
              <a:ext uri="{FF2B5EF4-FFF2-40B4-BE49-F238E27FC236}">
                <a16:creationId xmlns:a16="http://schemas.microsoft.com/office/drawing/2014/main" id="{A069CB6F-7A21-4A87-95BE-B064BF1E1DEB}"/>
              </a:ext>
            </a:extLst>
          </p:cNvPr>
          <p:cNvPicPr>
            <a:picLocks noChangeAspect="1"/>
          </p:cNvPicPr>
          <p:nvPr/>
        </p:nvPicPr>
        <p:blipFill rotWithShape="1">
          <a:blip r:embed="rId3"/>
          <a:srcRect l="18931"/>
          <a:stretch/>
        </p:blipFill>
        <p:spPr>
          <a:xfrm>
            <a:off x="6146800" y="1618528"/>
            <a:ext cx="2368550" cy="3251128"/>
          </a:xfrm>
          <a:prstGeom prst="rect">
            <a:avLst/>
          </a:prstGeom>
        </p:spPr>
      </p:pic>
      <p:cxnSp>
        <p:nvCxnSpPr>
          <p:cNvPr id="4" name="Straight Arrow Connector 3">
            <a:extLst>
              <a:ext uri="{FF2B5EF4-FFF2-40B4-BE49-F238E27FC236}">
                <a16:creationId xmlns:a16="http://schemas.microsoft.com/office/drawing/2014/main" id="{CFBCA132-75B6-4044-8974-260771700510}"/>
              </a:ext>
            </a:extLst>
          </p:cNvPr>
          <p:cNvCxnSpPr/>
          <p:nvPr/>
        </p:nvCxnSpPr>
        <p:spPr>
          <a:xfrm>
            <a:off x="5746750" y="1618528"/>
            <a:ext cx="1085850" cy="56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7F0943-D48A-48EB-985F-8E05B4891650}"/>
                  </a:ext>
                </a:extLst>
              </p:cNvPr>
              <p:cNvSpPr txBox="1"/>
              <p:nvPr/>
            </p:nvSpPr>
            <p:spPr>
              <a:xfrm>
                <a:off x="5332278" y="1329346"/>
                <a:ext cx="37920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32</m:t>
                          </m:r>
                        </m:sub>
                      </m:sSub>
                    </m:oMath>
                  </m:oMathPara>
                </a14:m>
                <a:endParaRPr lang="en-US" dirty="0">
                  <a:solidFill>
                    <a:schemeClr val="bg1"/>
                  </a:solidFill>
                  <a:latin typeface="+mj-lt"/>
                </a:endParaRPr>
              </a:p>
            </p:txBody>
          </p:sp>
        </mc:Choice>
        <mc:Fallback xmlns="">
          <p:sp>
            <p:nvSpPr>
              <p:cNvPr id="12" name="TextBox 11">
                <a:extLst>
                  <a:ext uri="{FF2B5EF4-FFF2-40B4-BE49-F238E27FC236}">
                    <a16:creationId xmlns:a16="http://schemas.microsoft.com/office/drawing/2014/main" id="{317F0943-D48A-48EB-985F-8E05B4891650}"/>
                  </a:ext>
                </a:extLst>
              </p:cNvPr>
              <p:cNvSpPr txBox="1">
                <a:spLocks noRot="1" noChangeAspect="1" noMove="1" noResize="1" noEditPoints="1" noAdjustHandles="1" noChangeArrowheads="1" noChangeShapeType="1" noTextEdit="1"/>
              </p:cNvSpPr>
              <p:nvPr/>
            </p:nvSpPr>
            <p:spPr>
              <a:xfrm>
                <a:off x="5332278" y="1329346"/>
                <a:ext cx="379206" cy="276999"/>
              </a:xfrm>
              <a:prstGeom prst="rect">
                <a:avLst/>
              </a:prstGeom>
              <a:blipFill>
                <a:blip r:embed="rId4"/>
                <a:stretch>
                  <a:fillRect l="-9677" r="-4839" b="-15217"/>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A791A181-79DD-4707-91AB-AC7D0880EAEC}"/>
              </a:ext>
            </a:extLst>
          </p:cNvPr>
          <p:cNvSpPr/>
          <p:nvPr/>
        </p:nvSpPr>
        <p:spPr>
          <a:xfrm>
            <a:off x="6146800" y="2571750"/>
            <a:ext cx="1625600" cy="158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25067FC-3CE3-4D1B-871E-3ECA2E551F80}"/>
              </a:ext>
            </a:extLst>
          </p:cNvPr>
          <p:cNvSpPr/>
          <p:nvPr/>
        </p:nvSpPr>
        <p:spPr>
          <a:xfrm>
            <a:off x="7988300" y="2571750"/>
            <a:ext cx="348060" cy="158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4782F5-CD1D-4137-ADB8-7D733548B2CC}"/>
                  </a:ext>
                </a:extLst>
              </p:cNvPr>
              <p:cNvSpPr txBox="1"/>
              <p:nvPr/>
            </p:nvSpPr>
            <p:spPr>
              <a:xfrm>
                <a:off x="5606038" y="3029593"/>
                <a:ext cx="2814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m:t>
                          </m:r>
                        </m:sub>
                      </m:sSub>
                    </m:oMath>
                  </m:oMathPara>
                </a14:m>
                <a:endParaRPr lang="en-US" dirty="0">
                  <a:solidFill>
                    <a:schemeClr val="bg1"/>
                  </a:solidFill>
                  <a:latin typeface="+mj-lt"/>
                </a:endParaRPr>
              </a:p>
            </p:txBody>
          </p:sp>
        </mc:Choice>
        <mc:Fallback xmlns="">
          <p:sp>
            <p:nvSpPr>
              <p:cNvPr id="16" name="TextBox 15">
                <a:extLst>
                  <a:ext uri="{FF2B5EF4-FFF2-40B4-BE49-F238E27FC236}">
                    <a16:creationId xmlns:a16="http://schemas.microsoft.com/office/drawing/2014/main" id="{7D4782F5-CD1D-4137-ADB8-7D733548B2CC}"/>
                  </a:ext>
                </a:extLst>
              </p:cNvPr>
              <p:cNvSpPr txBox="1">
                <a:spLocks noRot="1" noChangeAspect="1" noMove="1" noResize="1" noEditPoints="1" noAdjustHandles="1" noChangeArrowheads="1" noChangeShapeType="1" noTextEdit="1"/>
              </p:cNvSpPr>
              <p:nvPr/>
            </p:nvSpPr>
            <p:spPr>
              <a:xfrm>
                <a:off x="5606038" y="3029593"/>
                <a:ext cx="281423" cy="276999"/>
              </a:xfrm>
              <a:prstGeom prst="rect">
                <a:avLst/>
              </a:prstGeom>
              <a:blipFill>
                <a:blip r:embed="rId6"/>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467BBB-F815-4291-AD8E-72D803F19698}"/>
                  </a:ext>
                </a:extLst>
              </p:cNvPr>
              <p:cNvSpPr txBox="1"/>
              <p:nvPr/>
            </p:nvSpPr>
            <p:spPr>
              <a:xfrm>
                <a:off x="5606038" y="3391719"/>
                <a:ext cx="2814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7</m:t>
                          </m:r>
                        </m:sub>
                      </m:sSub>
                    </m:oMath>
                  </m:oMathPara>
                </a14:m>
                <a:endParaRPr lang="en-US" dirty="0">
                  <a:solidFill>
                    <a:schemeClr val="bg1"/>
                  </a:solidFill>
                  <a:latin typeface="+mj-lt"/>
                </a:endParaRPr>
              </a:p>
            </p:txBody>
          </p:sp>
        </mc:Choice>
        <mc:Fallback xmlns="">
          <p:sp>
            <p:nvSpPr>
              <p:cNvPr id="17" name="TextBox 16">
                <a:extLst>
                  <a:ext uri="{FF2B5EF4-FFF2-40B4-BE49-F238E27FC236}">
                    <a16:creationId xmlns:a16="http://schemas.microsoft.com/office/drawing/2014/main" id="{1E467BBB-F815-4291-AD8E-72D803F19698}"/>
                  </a:ext>
                </a:extLst>
              </p:cNvPr>
              <p:cNvSpPr txBox="1">
                <a:spLocks noRot="1" noChangeAspect="1" noMove="1" noResize="1" noEditPoints="1" noAdjustHandles="1" noChangeArrowheads="1" noChangeShapeType="1" noTextEdit="1"/>
              </p:cNvSpPr>
              <p:nvPr/>
            </p:nvSpPr>
            <p:spPr>
              <a:xfrm>
                <a:off x="5606038" y="3391719"/>
                <a:ext cx="281423" cy="276999"/>
              </a:xfrm>
              <a:prstGeom prst="rect">
                <a:avLst/>
              </a:prstGeom>
              <a:blipFill>
                <a:blip r:embed="rId7"/>
                <a:stretch>
                  <a:fillRect l="-21739" r="-6522" b="-2391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731282A-D6DB-4E21-BEB5-1A6D39C4976A}"/>
              </a:ext>
            </a:extLst>
          </p:cNvPr>
          <p:cNvCxnSpPr>
            <a:cxnSpLocks/>
          </p:cNvCxnSpPr>
          <p:nvPr/>
        </p:nvCxnSpPr>
        <p:spPr>
          <a:xfrm flipV="1">
            <a:off x="6007100" y="2730500"/>
            <a:ext cx="825500" cy="38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9813EF-B7EE-4E4F-87F1-BA24186C53D1}"/>
              </a:ext>
            </a:extLst>
          </p:cNvPr>
          <p:cNvCxnSpPr>
            <a:cxnSpLocks/>
          </p:cNvCxnSpPr>
          <p:nvPr/>
        </p:nvCxnSpPr>
        <p:spPr>
          <a:xfrm flipV="1">
            <a:off x="6027161" y="2730500"/>
            <a:ext cx="1930400" cy="79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22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9CB7-B51C-4A33-947B-5F86350F1F67}"/>
              </a:ext>
            </a:extLst>
          </p:cNvPr>
          <p:cNvSpPr>
            <a:spLocks noGrp="1"/>
          </p:cNvSpPr>
          <p:nvPr>
            <p:ph type="title"/>
          </p:nvPr>
        </p:nvSpPr>
        <p:spPr/>
        <p:txBody>
          <a:bodyPr>
            <a:normAutofit fontScale="90000"/>
          </a:bodyPr>
          <a:lstStyle/>
          <a:p>
            <a:r>
              <a:rPr lang="en-US" dirty="0"/>
              <a:t>Initial Example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8CB083-10A2-4375-8A91-1906D4006604}"/>
                  </a:ext>
                </a:extLst>
              </p:cNvPr>
              <p:cNvSpPr txBox="1"/>
              <p:nvPr/>
            </p:nvSpPr>
            <p:spPr>
              <a:xfrm>
                <a:off x="6140822" y="1436037"/>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498CB083-10A2-4375-8A91-1906D4006604}"/>
                  </a:ext>
                </a:extLst>
              </p:cNvPr>
              <p:cNvSpPr txBox="1">
                <a:spLocks noRot="1" noChangeAspect="1" noMove="1" noResize="1" noEditPoints="1" noAdjustHandles="1" noChangeArrowheads="1" noChangeShapeType="1" noTextEdit="1"/>
              </p:cNvSpPr>
              <p:nvPr/>
            </p:nvSpPr>
            <p:spPr>
              <a:xfrm>
                <a:off x="6140822" y="1436037"/>
                <a:ext cx="38100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A18AFD-DFD7-4F7D-876F-E68D8128DB33}"/>
                  </a:ext>
                </a:extLst>
              </p:cNvPr>
              <p:cNvSpPr txBox="1"/>
              <p:nvPr/>
            </p:nvSpPr>
            <p:spPr>
              <a:xfrm>
                <a:off x="6788649" y="1459983"/>
                <a:ext cx="381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79A18AFD-DFD7-4F7D-876F-E68D8128DB33}"/>
                  </a:ext>
                </a:extLst>
              </p:cNvPr>
              <p:cNvSpPr txBox="1">
                <a:spLocks noRot="1" noChangeAspect="1" noMove="1" noResize="1" noEditPoints="1" noAdjustHandles="1" noChangeArrowheads="1" noChangeShapeType="1" noTextEdit="1"/>
              </p:cNvSpPr>
              <p:nvPr/>
            </p:nvSpPr>
            <p:spPr>
              <a:xfrm>
                <a:off x="6788649" y="1459983"/>
                <a:ext cx="381000" cy="369332"/>
              </a:xfrm>
              <a:prstGeom prst="rect">
                <a:avLst/>
              </a:prstGeom>
              <a:blipFill>
                <a:blip r:embed="rId3"/>
                <a:stretch>
                  <a:fillRect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FFEFD7-7669-4997-A066-D1D3166E66C5}"/>
                  </a:ext>
                </a:extLst>
              </p:cNvPr>
              <p:cNvSpPr txBox="1"/>
              <p:nvPr/>
            </p:nvSpPr>
            <p:spPr>
              <a:xfrm>
                <a:off x="7561878" y="1436037"/>
                <a:ext cx="2619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𝑌</m:t>
                      </m:r>
                    </m:oMath>
                  </m:oMathPara>
                </a14:m>
                <a:endParaRPr lang="en-US" dirty="0"/>
              </a:p>
            </p:txBody>
          </p:sp>
        </mc:Choice>
        <mc:Fallback xmlns="">
          <p:sp>
            <p:nvSpPr>
              <p:cNvPr id="18" name="TextBox 17">
                <a:extLst>
                  <a:ext uri="{FF2B5EF4-FFF2-40B4-BE49-F238E27FC236}">
                    <a16:creationId xmlns:a16="http://schemas.microsoft.com/office/drawing/2014/main" id="{B3FFEFD7-7669-4997-A066-D1D3166E66C5}"/>
                  </a:ext>
                </a:extLst>
              </p:cNvPr>
              <p:cNvSpPr txBox="1">
                <a:spLocks noRot="1" noChangeAspect="1" noMove="1" noResize="1" noEditPoints="1" noAdjustHandles="1" noChangeArrowheads="1" noChangeShapeType="1" noTextEdit="1"/>
              </p:cNvSpPr>
              <p:nvPr/>
            </p:nvSpPr>
            <p:spPr>
              <a:xfrm>
                <a:off x="7561878" y="1436037"/>
                <a:ext cx="261938" cy="369332"/>
              </a:xfrm>
              <a:prstGeom prst="rect">
                <a:avLst/>
              </a:prstGeom>
              <a:blipFill>
                <a:blip r:embed="rId4"/>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899F2F9-A532-4410-AE56-BE53F5448BBE}"/>
                  </a:ext>
                </a:extLst>
              </p:cNvPr>
              <p:cNvSpPr txBox="1"/>
              <p:nvPr/>
            </p:nvSpPr>
            <p:spPr>
              <a:xfrm>
                <a:off x="6419850" y="959647"/>
                <a:ext cx="3365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𝑋</m:t>
                      </m:r>
                    </m:oMath>
                  </m:oMathPara>
                </a14:m>
                <a:endParaRPr lang="en-US" dirty="0"/>
              </a:p>
            </p:txBody>
          </p:sp>
        </mc:Choice>
        <mc:Fallback xmlns="">
          <p:sp>
            <p:nvSpPr>
              <p:cNvPr id="20" name="TextBox 19">
                <a:extLst>
                  <a:ext uri="{FF2B5EF4-FFF2-40B4-BE49-F238E27FC236}">
                    <a16:creationId xmlns:a16="http://schemas.microsoft.com/office/drawing/2014/main" id="{1899F2F9-A532-4410-AE56-BE53F5448BBE}"/>
                  </a:ext>
                </a:extLst>
              </p:cNvPr>
              <p:cNvSpPr txBox="1">
                <a:spLocks noRot="1" noChangeAspect="1" noMove="1" noResize="1" noEditPoints="1" noAdjustHandles="1" noChangeArrowheads="1" noChangeShapeType="1" noTextEdit="1"/>
              </p:cNvSpPr>
              <p:nvPr/>
            </p:nvSpPr>
            <p:spPr>
              <a:xfrm>
                <a:off x="6419850" y="959647"/>
                <a:ext cx="336550" cy="369332"/>
              </a:xfrm>
              <a:prstGeom prst="rect">
                <a:avLst/>
              </a:prstGeom>
              <a:blipFill>
                <a:blip r:embed="rId9"/>
                <a:stretch>
                  <a:fillRect/>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3B9A2EE8-B61A-442A-9A89-339D9505FBEC}"/>
              </a:ext>
            </a:extLst>
          </p:cNvPr>
          <p:cNvSpPr/>
          <p:nvPr/>
        </p:nvSpPr>
        <p:spPr>
          <a:xfrm rot="16200000">
            <a:off x="6446545" y="726779"/>
            <a:ext cx="258005" cy="13745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683A615E-3AC8-42A7-97D1-6C2E8A93CB65}"/>
              </a:ext>
            </a:extLst>
          </p:cNvPr>
          <p:cNvPicPr>
            <a:picLocks noChangeAspect="1"/>
          </p:cNvPicPr>
          <p:nvPr/>
        </p:nvPicPr>
        <p:blipFill>
          <a:blip r:embed="rId10"/>
          <a:stretch>
            <a:fillRect/>
          </a:stretch>
        </p:blipFill>
        <p:spPr>
          <a:xfrm>
            <a:off x="5873994" y="1805369"/>
            <a:ext cx="2210311" cy="3132964"/>
          </a:xfrm>
          <a:prstGeom prst="rect">
            <a:avLst/>
          </a:prstGeom>
        </p:spPr>
      </p:pic>
      <mc:AlternateContent xmlns:mc="http://schemas.openxmlformats.org/markup-compatibility/2006" xmlns:a14="http://schemas.microsoft.com/office/drawing/2010/main">
        <mc:Choice Requires="a14">
          <p:sp>
            <p:nvSpPr>
              <p:cNvPr id="15" name="Content Placeholder 5">
                <a:extLst>
                  <a:ext uri="{FF2B5EF4-FFF2-40B4-BE49-F238E27FC236}">
                    <a16:creationId xmlns:a16="http://schemas.microsoft.com/office/drawing/2014/main" id="{B37A7419-6FC8-4F18-A3D5-C68C1CDDACA2}"/>
                  </a:ext>
                </a:extLst>
              </p:cNvPr>
              <p:cNvSpPr>
                <a:spLocks noGrp="1"/>
              </p:cNvSpPr>
              <p:nvPr>
                <p:ph idx="1"/>
              </p:nvPr>
            </p:nvSpPr>
            <p:spPr>
              <a:xfrm>
                <a:off x="543841" y="1343508"/>
                <a:ext cx="3740150" cy="3920642"/>
              </a:xfrm>
            </p:spPr>
            <p:txBody>
              <a:bodyPr>
                <a:normAutofit/>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value of the </a:t>
                </a:r>
                <a14:m>
                  <m:oMath xmlns:m="http://schemas.openxmlformats.org/officeDocument/2006/math">
                    <m:r>
                      <a:rPr lang="en-US" b="0" i="1" smtClean="0">
                        <a:latin typeface="Cambria Math" panose="02040503050406030204" pitchFamily="18" charset="0"/>
                      </a:rPr>
                      <m:t>𝑖</m:t>
                    </m:r>
                  </m:oMath>
                </a14:m>
                <a:r>
                  <a:rPr lang="en-US" baseline="30000" dirty="0" err="1"/>
                  <a:t>th</a:t>
                </a:r>
                <a:r>
                  <a:rPr lang="en-US" dirty="0"/>
                  <a:t> observation of the </a:t>
                </a:r>
                <a14:m>
                  <m:oMath xmlns:m="http://schemas.openxmlformats.org/officeDocument/2006/math">
                    <m:r>
                      <a:rPr lang="en-US" b="0" i="1" smtClean="0">
                        <a:latin typeface="Cambria Math" panose="02040503050406030204" pitchFamily="18" charset="0"/>
                      </a:rPr>
                      <m:t>𝑗</m:t>
                    </m:r>
                  </m:oMath>
                </a14:m>
                <a:r>
                  <a:rPr lang="en-US" baseline="30000" dirty="0" err="1"/>
                  <a:t>th</a:t>
                </a:r>
                <a:r>
                  <a:rPr lang="en-US" baseline="30000" dirty="0"/>
                  <a:t>  </a:t>
                </a:r>
                <a:r>
                  <a:rPr lang="en-US" dirty="0"/>
                  <a:t>predictor 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𝑝</m:t>
                    </m:r>
                  </m:oMath>
                </a14:m>
                <a:endParaRPr lang="en-US" dirty="0"/>
              </a:p>
              <a:p>
                <a:pPr marL="182880" lvl="1" indent="0">
                  <a:buNone/>
                </a:pP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32</m:t>
                        </m:r>
                      </m:sub>
                    </m:sSub>
                  </m:oMath>
                </a14:m>
                <a:r>
                  <a:rPr lang="en-US" dirty="0"/>
                  <a:t> = 100.7</a:t>
                </a:r>
              </a:p>
              <a:p>
                <a:pPr marL="182880" lvl="1" indent="0">
                  <a:buNone/>
                </a:pPr>
                <a:endParaRPr lang="en-US" dirty="0"/>
              </a:p>
              <a:p>
                <a:pPr marL="182880" lvl="1" indent="0">
                  <a:buNone/>
                </a:pPr>
                <a:endParaRPr lang="en-US" dirty="0"/>
              </a:p>
              <a:p>
                <a:pPr marL="0" indent="0">
                  <a:buNone/>
                </a:pPr>
                <a:endParaRPr lang="en-US" dirty="0"/>
              </a:p>
              <a:p>
                <a:pPr marL="0" indent="0">
                  <a:buNone/>
                </a:pPr>
                <a:endParaRPr lang="en-US" dirty="0"/>
              </a:p>
              <a:p>
                <a:pPr marL="0" indent="0">
                  <a:buNone/>
                </a:pPr>
                <a:endParaRPr lang="en-US" baseline="30000" dirty="0"/>
              </a:p>
            </p:txBody>
          </p:sp>
        </mc:Choice>
        <mc:Fallback xmlns="">
          <p:sp>
            <p:nvSpPr>
              <p:cNvPr id="15" name="Content Placeholder 5">
                <a:extLst>
                  <a:ext uri="{FF2B5EF4-FFF2-40B4-BE49-F238E27FC236}">
                    <a16:creationId xmlns:a16="http://schemas.microsoft.com/office/drawing/2014/main" id="{B37A7419-6FC8-4F18-A3D5-C68C1CDDACA2}"/>
                  </a:ext>
                </a:extLst>
              </p:cNvPr>
              <p:cNvSpPr>
                <a:spLocks noGrp="1" noRot="1" noChangeAspect="1" noMove="1" noResize="1" noEditPoints="1" noAdjustHandles="1" noChangeArrowheads="1" noChangeShapeType="1" noTextEdit="1"/>
              </p:cNvSpPr>
              <p:nvPr>
                <p:ph idx="1"/>
              </p:nvPr>
            </p:nvSpPr>
            <p:spPr>
              <a:xfrm>
                <a:off x="543841" y="1343508"/>
                <a:ext cx="3740150" cy="3920642"/>
              </a:xfrm>
              <a:blipFill>
                <a:blip r:embed="rId11"/>
                <a:stretch>
                  <a:fillRect l="-1954" t="-186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3C96EC0-037E-4362-820E-4DA666A6C288}"/>
              </a:ext>
            </a:extLst>
          </p:cNvPr>
          <p:cNvCxnSpPr>
            <a:cxnSpLocks/>
          </p:cNvCxnSpPr>
          <p:nvPr/>
        </p:nvCxnSpPr>
        <p:spPr>
          <a:xfrm>
            <a:off x="5647979" y="1882976"/>
            <a:ext cx="1464021" cy="377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BF58ED-1752-4E87-AB07-1B8D4A3E3146}"/>
                  </a:ext>
                </a:extLst>
              </p:cNvPr>
              <p:cNvSpPr txBox="1"/>
              <p:nvPr/>
            </p:nvSpPr>
            <p:spPr>
              <a:xfrm>
                <a:off x="5233507" y="1593794"/>
                <a:ext cx="414472" cy="27699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32</m:t>
                          </m:r>
                        </m:sub>
                      </m:sSub>
                    </m:oMath>
                  </m:oMathPara>
                </a14:m>
                <a:endParaRPr lang="en-US" dirty="0">
                  <a:solidFill>
                    <a:schemeClr val="bg1"/>
                  </a:solidFill>
                  <a:latin typeface="+mj-lt"/>
                </a:endParaRPr>
              </a:p>
            </p:txBody>
          </p:sp>
        </mc:Choice>
        <mc:Fallback xmlns="">
          <p:sp>
            <p:nvSpPr>
              <p:cNvPr id="17" name="TextBox 16">
                <a:extLst>
                  <a:ext uri="{FF2B5EF4-FFF2-40B4-BE49-F238E27FC236}">
                    <a16:creationId xmlns:a16="http://schemas.microsoft.com/office/drawing/2014/main" id="{D6BF58ED-1752-4E87-AB07-1B8D4A3E3146}"/>
                  </a:ext>
                </a:extLst>
              </p:cNvPr>
              <p:cNvSpPr txBox="1">
                <a:spLocks noRot="1" noChangeAspect="1" noMove="1" noResize="1" noEditPoints="1" noAdjustHandles="1" noChangeArrowheads="1" noChangeShapeType="1" noTextEdit="1"/>
              </p:cNvSpPr>
              <p:nvPr/>
            </p:nvSpPr>
            <p:spPr>
              <a:xfrm>
                <a:off x="5233507" y="1593794"/>
                <a:ext cx="414472" cy="276999"/>
              </a:xfrm>
              <a:prstGeom prst="rect">
                <a:avLst/>
              </a:prstGeom>
              <a:blipFill>
                <a:blip r:embed="rId12"/>
                <a:stretch>
                  <a:fillRect l="-441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9D466BF-834C-4A01-A6CA-DE7030DA9001}"/>
                  </a:ext>
                </a:extLst>
              </p:cNvPr>
              <p:cNvSpPr txBox="1"/>
              <p:nvPr/>
            </p:nvSpPr>
            <p:spPr>
              <a:xfrm>
                <a:off x="790715" y="3058922"/>
                <a:ext cx="2224199"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71</m:t>
                                    </m:r>
                                  </m:sub>
                                </m:sSub>
                              </m:e>
                            </m:m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72</m:t>
                                    </m:r>
                                  </m:sub>
                                </m:sSub>
                              </m:e>
                            </m:mr>
                          </m:m>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9.9</m:t>
                                </m:r>
                              </m:e>
                            </m:mr>
                            <m:mr>
                              <m:e>
                                <m:r>
                                  <a:rPr lang="en-US" b="0" i="1" smtClean="0">
                                    <a:solidFill>
                                      <a:schemeClr val="bg1"/>
                                    </a:solidFill>
                                    <a:latin typeface="Cambria Math" panose="02040503050406030204" pitchFamily="18" charset="0"/>
                                  </a:rPr>
                                  <m:t>150.3</m:t>
                                </m:r>
                              </m:e>
                            </m:mr>
                          </m:m>
                        </m:e>
                      </m:d>
                    </m:oMath>
                  </m:oMathPara>
                </a14:m>
                <a:endParaRPr lang="en-US" dirty="0">
                  <a:solidFill>
                    <a:schemeClr val="bg1"/>
                  </a:solidFill>
                  <a:latin typeface="+mj-lt"/>
                </a:endParaRPr>
              </a:p>
            </p:txBody>
          </p:sp>
        </mc:Choice>
        <mc:Fallback xmlns="">
          <p:sp>
            <p:nvSpPr>
              <p:cNvPr id="23" name="TextBox 22">
                <a:extLst>
                  <a:ext uri="{FF2B5EF4-FFF2-40B4-BE49-F238E27FC236}">
                    <a16:creationId xmlns:a16="http://schemas.microsoft.com/office/drawing/2014/main" id="{49D466BF-834C-4A01-A6CA-DE7030DA9001}"/>
                  </a:ext>
                </a:extLst>
              </p:cNvPr>
              <p:cNvSpPr txBox="1">
                <a:spLocks noRot="1" noChangeAspect="1" noMove="1" noResize="1" noEditPoints="1" noAdjustHandles="1" noChangeArrowheads="1" noChangeShapeType="1" noTextEdit="1"/>
              </p:cNvSpPr>
              <p:nvPr/>
            </p:nvSpPr>
            <p:spPr>
              <a:xfrm>
                <a:off x="790715" y="3058922"/>
                <a:ext cx="2224199" cy="461986"/>
              </a:xfrm>
              <a:prstGeom prst="rect">
                <a:avLst/>
              </a:prstGeom>
              <a:blipFill>
                <a:blip r:embed="rId13"/>
                <a:stretch>
                  <a:fillRect/>
                </a:stretch>
              </a:blipFill>
            </p:spPr>
            <p:txBody>
              <a:bodyPr/>
              <a:lstStyle/>
              <a:p>
                <a:r>
                  <a:rPr lang="en-US">
                    <a:noFill/>
                  </a:rPr>
                  <a:t> </a:t>
                </a:r>
              </a:p>
            </p:txBody>
          </p:sp>
        </mc:Fallback>
      </mc:AlternateContent>
      <p:sp>
        <p:nvSpPr>
          <p:cNvPr id="24" name="Rectangle: Rounded Corners 23">
            <a:extLst>
              <a:ext uri="{FF2B5EF4-FFF2-40B4-BE49-F238E27FC236}">
                <a16:creationId xmlns:a16="http://schemas.microsoft.com/office/drawing/2014/main" id="{B03A22E8-9B47-4265-B180-1778355DD025}"/>
              </a:ext>
            </a:extLst>
          </p:cNvPr>
          <p:cNvSpPr/>
          <p:nvPr/>
        </p:nvSpPr>
        <p:spPr>
          <a:xfrm>
            <a:off x="5975849" y="2617372"/>
            <a:ext cx="1383801" cy="776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EAB915-502E-46ED-B9C7-D20F41F3B234}"/>
                  </a:ext>
                </a:extLst>
              </p:cNvPr>
              <p:cNvSpPr txBox="1"/>
              <p:nvPr/>
            </p:nvSpPr>
            <p:spPr>
              <a:xfrm>
                <a:off x="5191314" y="2781923"/>
                <a:ext cx="28142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7</m:t>
                          </m:r>
                        </m:sub>
                      </m:sSub>
                    </m:oMath>
                  </m:oMathPara>
                </a14:m>
                <a:endParaRPr lang="en-US" dirty="0">
                  <a:solidFill>
                    <a:schemeClr val="bg1"/>
                  </a:solidFill>
                  <a:latin typeface="+mj-lt"/>
                </a:endParaRPr>
              </a:p>
            </p:txBody>
          </p:sp>
        </mc:Choice>
        <mc:Fallback xmlns="">
          <p:sp>
            <p:nvSpPr>
              <p:cNvPr id="25" name="TextBox 24">
                <a:extLst>
                  <a:ext uri="{FF2B5EF4-FFF2-40B4-BE49-F238E27FC236}">
                    <a16:creationId xmlns:a16="http://schemas.microsoft.com/office/drawing/2014/main" id="{77EAB915-502E-46ED-B9C7-D20F41F3B234}"/>
                  </a:ext>
                </a:extLst>
              </p:cNvPr>
              <p:cNvSpPr txBox="1">
                <a:spLocks noRot="1" noChangeAspect="1" noMove="1" noResize="1" noEditPoints="1" noAdjustHandles="1" noChangeArrowheads="1" noChangeShapeType="1" noTextEdit="1"/>
              </p:cNvSpPr>
              <p:nvPr/>
            </p:nvSpPr>
            <p:spPr>
              <a:xfrm>
                <a:off x="5191314" y="2781923"/>
                <a:ext cx="281423" cy="276999"/>
              </a:xfrm>
              <a:prstGeom prst="rect">
                <a:avLst/>
              </a:prstGeom>
              <a:blipFill>
                <a:blip r:embed="rId14"/>
                <a:stretch>
                  <a:fillRect l="-13043" r="-6522" b="-15217"/>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EA6EDC9-BDEC-4411-BB66-8324BFDD0E4A}"/>
              </a:ext>
            </a:extLst>
          </p:cNvPr>
          <p:cNvCxnSpPr>
            <a:cxnSpLocks/>
            <a:endCxn id="24" idx="1"/>
          </p:cNvCxnSpPr>
          <p:nvPr/>
        </p:nvCxnSpPr>
        <p:spPr>
          <a:xfrm flipV="1">
            <a:off x="5594350" y="2656176"/>
            <a:ext cx="381499" cy="302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62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animBg="1"/>
      <p:bldP spid="2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9CB7-B51C-4A33-947B-5F86350F1F67}"/>
              </a:ext>
            </a:extLst>
          </p:cNvPr>
          <p:cNvSpPr>
            <a:spLocks noGrp="1"/>
          </p:cNvSpPr>
          <p:nvPr>
            <p:ph type="title"/>
          </p:nvPr>
        </p:nvSpPr>
        <p:spPr/>
        <p:txBody>
          <a:bodyPr>
            <a:normAutofit fontScale="90000"/>
          </a:bodyPr>
          <a:lstStyle/>
          <a:p>
            <a:r>
              <a:rPr lang="en-US" dirty="0"/>
              <a:t>Initial Example</a:t>
            </a:r>
          </a:p>
        </p:txBody>
      </p:sp>
      <p:sp>
        <p:nvSpPr>
          <p:cNvPr id="4" name="Text Placeholder 3">
            <a:extLst>
              <a:ext uri="{FF2B5EF4-FFF2-40B4-BE49-F238E27FC236}">
                <a16:creationId xmlns:a16="http://schemas.microsoft.com/office/drawing/2014/main" id="{FBD26F45-7D5B-4B32-9CFB-70434C93AE48}"/>
              </a:ext>
            </a:extLst>
          </p:cNvPr>
          <p:cNvSpPr>
            <a:spLocks noGrp="1"/>
          </p:cNvSpPr>
          <p:nvPr>
            <p:ph type="body" sz="quarter" idx="10"/>
          </p:nvPr>
        </p:nvSpPr>
        <p:spPr/>
        <p:txBody>
          <a:bodyPr/>
          <a:lstStyle/>
          <a:p>
            <a:endParaRPr lang="en-US"/>
          </a:p>
        </p:txBody>
      </p:sp>
      <p:sp>
        <p:nvSpPr>
          <p:cNvPr id="6" name="Content Placeholder 2">
            <a:extLst>
              <a:ext uri="{FF2B5EF4-FFF2-40B4-BE49-F238E27FC236}">
                <a16:creationId xmlns:a16="http://schemas.microsoft.com/office/drawing/2014/main" id="{76C79A07-A0AE-4C94-B7ED-A47862D96E09}"/>
              </a:ext>
            </a:extLst>
          </p:cNvPr>
          <p:cNvSpPr txBox="1">
            <a:spLocks/>
          </p:cNvSpPr>
          <p:nvPr/>
        </p:nvSpPr>
        <p:spPr>
          <a:xfrm>
            <a:off x="517525" y="1514183"/>
            <a:ext cx="7886700" cy="364331"/>
          </a:xfrm>
          <a:prstGeom prst="rect">
            <a:avLst/>
          </a:prstGeom>
        </p:spPr>
        <p:txBody>
          <a:bodyPr vert="horz" lIns="91440" tIns="45720" rIns="91440" bIns="45720" rtlCol="0">
            <a:normAutofit/>
          </a:bodyPr>
          <a:lstStyle>
            <a:lvl1pPr marL="182880" indent="-182880" algn="l" defTabSz="685800" rtl="0" eaLnBrk="1" latinLnBrk="0" hangingPunct="1">
              <a:lnSpc>
                <a:spcPct val="85000"/>
              </a:lnSpc>
              <a:spcBef>
                <a:spcPts val="800"/>
              </a:spcBef>
              <a:buClr>
                <a:schemeClr val="bg2"/>
              </a:buClr>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We write our model as: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E8585B-B760-479F-9B16-5EA734F4B3CB}"/>
                  </a:ext>
                </a:extLst>
              </p:cNvPr>
              <p:cNvSpPr txBox="1"/>
              <p:nvPr/>
            </p:nvSpPr>
            <p:spPr>
              <a:xfrm>
                <a:off x="3550462" y="2027017"/>
                <a:ext cx="142077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𝑌</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𝜖</m:t>
                      </m:r>
                    </m:oMath>
                  </m:oMathPara>
                </a14:m>
                <a:endParaRPr lang="en-US" dirty="0">
                  <a:solidFill>
                    <a:schemeClr val="bg1"/>
                  </a:solidFill>
                  <a:latin typeface="+mj-lt"/>
                </a:endParaRPr>
              </a:p>
            </p:txBody>
          </p:sp>
        </mc:Choice>
        <mc:Fallback xmlns="">
          <p:sp>
            <p:nvSpPr>
              <p:cNvPr id="7" name="TextBox 6">
                <a:extLst>
                  <a:ext uri="{FF2B5EF4-FFF2-40B4-BE49-F238E27FC236}">
                    <a16:creationId xmlns:a16="http://schemas.microsoft.com/office/drawing/2014/main" id="{65E8585B-B760-479F-9B16-5EA734F4B3CB}"/>
                  </a:ext>
                </a:extLst>
              </p:cNvPr>
              <p:cNvSpPr txBox="1">
                <a:spLocks noRot="1" noChangeAspect="1" noMove="1" noResize="1" noEditPoints="1" noAdjustHandles="1" noChangeArrowheads="1" noChangeShapeType="1" noTextEdit="1"/>
              </p:cNvSpPr>
              <p:nvPr/>
            </p:nvSpPr>
            <p:spPr>
              <a:xfrm>
                <a:off x="3550462" y="2027017"/>
                <a:ext cx="1420774" cy="276999"/>
              </a:xfrm>
              <a:prstGeom prst="rect">
                <a:avLst/>
              </a:prstGeom>
              <a:blipFill>
                <a:blip r:embed="rId2"/>
                <a:stretch>
                  <a:fillRect l="-3433" t="-4444" r="-1717" b="-35556"/>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30BE005-5CB7-488C-B9FD-DD236E600EE4}"/>
              </a:ext>
            </a:extLst>
          </p:cNvPr>
          <p:cNvCxnSpPr>
            <a:cxnSpLocks/>
            <a:stCxn id="12" idx="1"/>
          </p:cNvCxnSpPr>
          <p:nvPr/>
        </p:nvCxnSpPr>
        <p:spPr>
          <a:xfrm flipH="1">
            <a:off x="5019675" y="1984481"/>
            <a:ext cx="1038225" cy="18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4E8DA2-FAF3-4EF9-8CB9-A5A9F71CDA2C}"/>
              </a:ext>
            </a:extLst>
          </p:cNvPr>
          <p:cNvSpPr txBox="1"/>
          <p:nvPr/>
        </p:nvSpPr>
        <p:spPr>
          <a:xfrm>
            <a:off x="6057900" y="1769037"/>
            <a:ext cx="1308100" cy="430887"/>
          </a:xfrm>
          <a:prstGeom prst="rect">
            <a:avLst/>
          </a:prstGeom>
          <a:noFill/>
        </p:spPr>
        <p:txBody>
          <a:bodyPr wrap="square" rtlCol="0">
            <a:spAutoFit/>
          </a:bodyPr>
          <a:lstStyle/>
          <a:p>
            <a:pPr algn="l"/>
            <a:r>
              <a:rPr lang="en-US" sz="1100" dirty="0">
                <a:solidFill>
                  <a:schemeClr val="bg1"/>
                </a:solidFill>
                <a:latin typeface="+mj-lt"/>
              </a:rPr>
              <a:t>Random error term with mean 0</a:t>
            </a:r>
          </a:p>
        </p:txBody>
      </p:sp>
      <p:cxnSp>
        <p:nvCxnSpPr>
          <p:cNvPr id="15" name="Straight Arrow Connector 14">
            <a:extLst>
              <a:ext uri="{FF2B5EF4-FFF2-40B4-BE49-F238E27FC236}">
                <a16:creationId xmlns:a16="http://schemas.microsoft.com/office/drawing/2014/main" id="{33183D30-F38D-4EB5-8B32-556FE375DD14}"/>
              </a:ext>
            </a:extLst>
          </p:cNvPr>
          <p:cNvCxnSpPr>
            <a:cxnSpLocks/>
          </p:cNvCxnSpPr>
          <p:nvPr/>
        </p:nvCxnSpPr>
        <p:spPr>
          <a:xfrm flipH="1" flipV="1">
            <a:off x="4365624" y="2331653"/>
            <a:ext cx="740549" cy="50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6A09A17-4FB0-4248-BB1B-A4946B29771E}"/>
              </a:ext>
            </a:extLst>
          </p:cNvPr>
          <p:cNvSpPr txBox="1"/>
          <p:nvPr/>
        </p:nvSpPr>
        <p:spPr>
          <a:xfrm>
            <a:off x="4884737" y="2813723"/>
            <a:ext cx="1308100" cy="430887"/>
          </a:xfrm>
          <a:prstGeom prst="rect">
            <a:avLst/>
          </a:prstGeom>
          <a:noFill/>
        </p:spPr>
        <p:txBody>
          <a:bodyPr wrap="square" rtlCol="0">
            <a:spAutoFit/>
          </a:bodyPr>
          <a:lstStyle/>
          <a:p>
            <a:pPr algn="l"/>
            <a:r>
              <a:rPr lang="en-US" sz="1100" dirty="0">
                <a:solidFill>
                  <a:schemeClr val="bg1"/>
                </a:solidFill>
                <a:latin typeface="+mj-lt"/>
              </a:rPr>
              <a:t>Vector of predictor variables</a:t>
            </a:r>
          </a:p>
        </p:txBody>
      </p:sp>
      <p:cxnSp>
        <p:nvCxnSpPr>
          <p:cNvPr id="17" name="Straight Arrow Connector 16">
            <a:extLst>
              <a:ext uri="{FF2B5EF4-FFF2-40B4-BE49-F238E27FC236}">
                <a16:creationId xmlns:a16="http://schemas.microsoft.com/office/drawing/2014/main" id="{42A507F1-2260-41A8-BD75-F3AE7614A402}"/>
              </a:ext>
            </a:extLst>
          </p:cNvPr>
          <p:cNvCxnSpPr>
            <a:cxnSpLocks/>
          </p:cNvCxnSpPr>
          <p:nvPr/>
        </p:nvCxnSpPr>
        <p:spPr>
          <a:xfrm flipV="1">
            <a:off x="2711450" y="2165516"/>
            <a:ext cx="755650" cy="18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6194575-B63A-41B0-A232-18D83AAEA1B0}"/>
              </a:ext>
            </a:extLst>
          </p:cNvPr>
          <p:cNvSpPr txBox="1"/>
          <p:nvPr/>
        </p:nvSpPr>
        <p:spPr>
          <a:xfrm>
            <a:off x="1673225" y="2241136"/>
            <a:ext cx="1308100" cy="430887"/>
          </a:xfrm>
          <a:prstGeom prst="rect">
            <a:avLst/>
          </a:prstGeom>
          <a:noFill/>
        </p:spPr>
        <p:txBody>
          <a:bodyPr wrap="square" rtlCol="0">
            <a:spAutoFit/>
          </a:bodyPr>
          <a:lstStyle/>
          <a:p>
            <a:pPr algn="l"/>
            <a:r>
              <a:rPr lang="en-US" sz="1100" dirty="0">
                <a:solidFill>
                  <a:schemeClr val="bg1"/>
                </a:solidFill>
                <a:latin typeface="+mj-lt"/>
              </a:rPr>
              <a:t>Scalar response variable</a:t>
            </a:r>
          </a:p>
        </p:txBody>
      </p:sp>
    </p:spTree>
    <p:extLst>
      <p:ext uri="{BB962C8B-B14F-4D97-AF65-F5344CB8AC3E}">
        <p14:creationId xmlns:p14="http://schemas.microsoft.com/office/powerpoint/2010/main" val="238683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71677</TotalTime>
  <Words>5528</Words>
  <Application>Microsoft Office PowerPoint</Application>
  <PresentationFormat>On-screen Show (16:9)</PresentationFormat>
  <Paragraphs>768</Paragraphs>
  <Slides>156</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156</vt:i4>
      </vt:variant>
    </vt:vector>
  </HeadingPairs>
  <TitlesOfParts>
    <vt:vector size="162" baseType="lpstr">
      <vt:lpstr>Arial</vt:lpstr>
      <vt:lpstr>Calibri</vt:lpstr>
      <vt:lpstr>Calibri Light</vt:lpstr>
      <vt:lpstr>Cambria Math</vt:lpstr>
      <vt:lpstr>1_2020-Template-External</vt:lpstr>
      <vt:lpstr>1_NDA</vt:lpstr>
      <vt:lpstr>PowerPoint Presentation</vt:lpstr>
      <vt:lpstr>Overview</vt:lpstr>
      <vt:lpstr>PowerPoint Presentation</vt:lpstr>
      <vt:lpstr>Data Structures for Analytics</vt:lpstr>
      <vt:lpstr>Data Structures for Analytics</vt:lpstr>
      <vt:lpstr>PowerPoint Presentation</vt:lpstr>
      <vt:lpstr>Attributes</vt:lpstr>
      <vt:lpstr>Four Basic Attribute Types</vt:lpstr>
      <vt:lpstr>Attribute Types - Examples</vt:lpstr>
      <vt:lpstr>Attribute Types - Examples</vt:lpstr>
      <vt:lpstr>Attribute Types – Difficult Cases</vt:lpstr>
      <vt:lpstr>Analytic-Ready Data</vt:lpstr>
      <vt:lpstr>Kimball DW/BI Architecture</vt:lpstr>
      <vt:lpstr>Relational vs Dimensional Data Structures</vt:lpstr>
      <vt:lpstr>Example – Activity Signup</vt:lpstr>
      <vt:lpstr>Example – Activity Signup</vt:lpstr>
      <vt:lpstr>Example – Activity Signup</vt:lpstr>
      <vt:lpstr>Example – Activity Signup</vt:lpstr>
      <vt:lpstr>Data De-Normalization Overview</vt:lpstr>
      <vt:lpstr>PowerPoint Presentation</vt:lpstr>
      <vt:lpstr>Data Wrangling</vt:lpstr>
      <vt:lpstr>Combining and Merging Datasets</vt:lpstr>
      <vt:lpstr>Merging Datasets</vt:lpstr>
      <vt:lpstr>Merging Datasets</vt:lpstr>
      <vt:lpstr>Merging Datasets</vt:lpstr>
      <vt:lpstr>Merging Datasets</vt:lpstr>
      <vt:lpstr>Merging Datasets</vt:lpstr>
      <vt:lpstr>Reshaping and Pivoting</vt:lpstr>
      <vt:lpstr>Reshaping and Pivoting</vt:lpstr>
      <vt:lpstr>Pandas DataFrame Manipulation Functions</vt:lpstr>
      <vt:lpstr>DataFrame Manipulation Functions</vt:lpstr>
      <vt:lpstr>Pandas DataFrame Manipulation Functions</vt:lpstr>
      <vt:lpstr>Data Aggregation and Group Operations</vt:lpstr>
      <vt:lpstr>Data Aggregation and Group Operations</vt:lpstr>
      <vt:lpstr>Data Aggregation and Group Operations</vt:lpstr>
      <vt:lpstr>Data Aggregation and Group Operations</vt:lpstr>
      <vt:lpstr>Data Aggregation and Group Operations</vt:lpstr>
      <vt:lpstr>Data Aggregation and Group Operations</vt:lpstr>
      <vt:lpstr>Data Aggregation and Group Operations</vt:lpstr>
      <vt:lpstr>Noisy/Missing Value Treatment </vt:lpstr>
      <vt:lpstr>Noisy/Missing Value Treatment </vt:lpstr>
      <vt:lpstr>Noisy/Missing Value Treatment </vt:lpstr>
      <vt:lpstr>Noisy/Missing Value Treatment </vt:lpstr>
      <vt:lpstr>Noisy/Missing Value Treatment </vt:lpstr>
      <vt:lpstr>Noisy/Missing Value Treatment </vt:lpstr>
      <vt:lpstr>Format Standardization</vt:lpstr>
      <vt:lpstr>Format Standardization - Categories</vt:lpstr>
      <vt:lpstr>Format Standardization - Categories</vt:lpstr>
      <vt:lpstr>Format Standardization - Categories</vt:lpstr>
      <vt:lpstr>Format Standardization - Categories</vt:lpstr>
      <vt:lpstr>Format Standardization - Categories</vt:lpstr>
      <vt:lpstr>Format Standardization - Categories</vt:lpstr>
      <vt:lpstr>Format Standardization - Categories</vt:lpstr>
      <vt:lpstr>Format Standardization - Categories</vt:lpstr>
      <vt:lpstr>Format Standardization - Categories</vt:lpstr>
      <vt:lpstr>Format Standardization</vt:lpstr>
      <vt:lpstr>Format Standardization</vt:lpstr>
      <vt:lpstr>PowerPoint Presentation</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Hierarchical Indexing</vt:lpstr>
      <vt:lpstr>PowerPoint Presentation</vt:lpstr>
      <vt:lpstr>Modeling Types</vt:lpstr>
      <vt:lpstr>Brief History of Statistical Learning</vt:lpstr>
      <vt:lpstr>Brief History of Statistical Learning</vt:lpstr>
      <vt:lpstr>Brief History of Statistical Learning</vt:lpstr>
      <vt:lpstr>Statistical Learning vs Machine Learning</vt:lpstr>
      <vt:lpstr>Modeling Goals</vt:lpstr>
      <vt:lpstr>PowerPoint Presentation</vt:lpstr>
      <vt:lpstr>Supplemental (Optional) Materials</vt:lpstr>
      <vt:lpstr>PowerPoint Presentation</vt:lpstr>
      <vt:lpstr>Initial Example</vt:lpstr>
      <vt:lpstr>Notation</vt:lpstr>
      <vt:lpstr>Standard Notation</vt:lpstr>
      <vt:lpstr>Standard Notation</vt:lpstr>
      <vt:lpstr>Standard Notation</vt:lpstr>
      <vt:lpstr>Standard Notation</vt:lpstr>
      <vt:lpstr>Standard Notation</vt:lpstr>
      <vt:lpstr>Modeling Framework</vt:lpstr>
      <vt:lpstr>Initial Example</vt:lpstr>
      <vt:lpstr>Initial Example</vt:lpstr>
      <vt:lpstr>Initial Example</vt:lpstr>
      <vt:lpstr>Predictive Modeling Objective</vt:lpstr>
      <vt:lpstr>Initial Example</vt:lpstr>
      <vt:lpstr>Initial Example</vt:lpstr>
      <vt:lpstr>Initial Example</vt:lpstr>
      <vt:lpstr>Initial Example</vt:lpstr>
      <vt:lpstr>Initial Example</vt:lpstr>
      <vt:lpstr>Why Are We So Interested In Finding f(X)?</vt:lpstr>
      <vt:lpstr>Prediction</vt:lpstr>
      <vt:lpstr>Prediction</vt:lpstr>
      <vt:lpstr>Prediction</vt:lpstr>
      <vt:lpstr>Inference</vt:lpstr>
      <vt:lpstr>How Do We Estimate f?</vt:lpstr>
      <vt:lpstr>Parametric Models</vt:lpstr>
      <vt:lpstr>Parametric Models</vt:lpstr>
      <vt:lpstr>Non-Parametric Models</vt:lpstr>
      <vt:lpstr>Non-Parametric Models</vt:lpstr>
      <vt:lpstr>Non-Parametric Models</vt:lpstr>
      <vt:lpstr>Model “Flexibility”</vt:lpstr>
      <vt:lpstr>Model Flexibility vs Interpretability</vt:lpstr>
      <vt:lpstr>Trade-offs</vt:lpstr>
      <vt:lpstr>Second Example</vt:lpstr>
      <vt:lpstr>Initial Example</vt:lpstr>
      <vt:lpstr>Advertising Data</vt:lpstr>
      <vt:lpstr>How Can We Model and Predict Sales From Radio Expenditure?</vt:lpstr>
      <vt:lpstr>Notation</vt:lpstr>
      <vt:lpstr>Finding an ideal f(X)</vt:lpstr>
      <vt:lpstr>Finding an ideal f(X)</vt:lpstr>
      <vt:lpstr>Finding an Ideal f(X)</vt:lpstr>
      <vt:lpstr>Finding an Ideal f(X)</vt:lpstr>
      <vt:lpstr>PowerPoint Presentation</vt:lpstr>
      <vt:lpstr>Overview</vt:lpstr>
      <vt:lpstr>Overview </vt:lpstr>
      <vt:lpstr>Initial Example</vt:lpstr>
      <vt:lpstr>Measuring Quality of Fit</vt:lpstr>
      <vt:lpstr>Measuring Quality of Fit</vt:lpstr>
      <vt:lpstr>Measuring Quality of Fit</vt:lpstr>
      <vt:lpstr>Measuring Quality of Fit</vt:lpstr>
      <vt:lpstr>Measuring Quality of Fit</vt:lpstr>
      <vt:lpstr>Measuring Quality of Fit</vt:lpstr>
      <vt:lpstr>Measuring Quality of Fit</vt:lpstr>
      <vt:lpstr>Measuring Quality of Fit</vt:lpstr>
      <vt:lpstr>Measuring Quality of Fit</vt:lpstr>
      <vt:lpstr>PowerPoint Presentation</vt:lpstr>
      <vt:lpstr>Bias/Variance Tradeoff</vt:lpstr>
      <vt:lpstr>Bias/Variance Tradeoff</vt:lpstr>
      <vt:lpstr>The Bias/Variance Tradeoff</vt:lpstr>
      <vt:lpstr>Bias/Variance Tradeoff</vt:lpstr>
      <vt:lpstr>The Bias-Variance Trade-Off</vt:lpstr>
      <vt:lpstr>The Bias/Variance Tradeoff</vt:lpstr>
      <vt:lpstr>The Bias/Variance Tradeoff</vt:lpstr>
      <vt:lpstr>The Bias/Variance Tradeoff</vt:lpstr>
      <vt:lpstr>PowerPoint Presentation</vt:lpstr>
      <vt:lpstr>Classification Extensions</vt:lpstr>
      <vt:lpstr>Classification Extensions</vt:lpstr>
      <vt:lpstr>Classification Extensions</vt:lpstr>
      <vt:lpstr>Classification Extensions</vt:lpstr>
      <vt:lpstr>Classification Extensions</vt:lpstr>
      <vt:lpstr>Classification Extensions</vt:lpstr>
      <vt:lpstr>Classification Extensions</vt:lpstr>
      <vt:lpstr>KNN Approach Using K = 3</vt:lpstr>
      <vt:lpstr>KNN Approach Using K = 1 and K = 100</vt:lpstr>
      <vt:lpstr>KNN Error Rates Example</vt:lpstr>
      <vt:lpstr>Summary and 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Wilcox</dc:creator>
  <cp:lastModifiedBy>Bruce Alan Wilcox</cp:lastModifiedBy>
  <cp:revision>174</cp:revision>
  <dcterms:created xsi:type="dcterms:W3CDTF">2020-09-01T03:39:10Z</dcterms:created>
  <dcterms:modified xsi:type="dcterms:W3CDTF">2022-07-08T05:15:15Z</dcterms:modified>
</cp:coreProperties>
</file>